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311" r:id="rId2"/>
    <p:sldId id="256" r:id="rId3"/>
    <p:sldId id="310" r:id="rId4"/>
    <p:sldId id="308" r:id="rId5"/>
    <p:sldId id="312" r:id="rId6"/>
    <p:sldId id="313" r:id="rId7"/>
    <p:sldId id="319" r:id="rId8"/>
    <p:sldId id="320" r:id="rId9"/>
    <p:sldId id="321" r:id="rId10"/>
    <p:sldId id="315" r:id="rId11"/>
    <p:sldId id="316" r:id="rId12"/>
    <p:sldId id="317" r:id="rId13"/>
    <p:sldId id="318" r:id="rId14"/>
    <p:sldId id="314" r:id="rId15"/>
    <p:sldId id="32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44"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0502" autoAdjust="0"/>
  </p:normalViewPr>
  <p:slideViewPr>
    <p:cSldViewPr snapToGrid="0">
      <p:cViewPr varScale="1">
        <p:scale>
          <a:sx n="65" d="100"/>
          <a:sy n="65" d="100"/>
        </p:scale>
        <p:origin x="882" y="78"/>
      </p:cViewPr>
      <p:guideLst>
        <p:guide pos="3144"/>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0DC904-246A-4F86-B48F-E6B88B99A8A0}" type="datetimeFigureOut">
              <a:rPr lang="en-US" smtClean="0"/>
              <a:pPr/>
              <a:t>7/1/2018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D6F6E3-2A31-4ABD-90BB-11A9A65F7C4D}" type="slidenum">
              <a:rPr lang="en-US" smtClean="0"/>
              <a:pPr/>
              <a:t>‹#›</a:t>
            </a:fld>
            <a:endParaRPr lang="en-US"/>
          </a:p>
        </p:txBody>
      </p:sp>
    </p:spTree>
    <p:extLst>
      <p:ext uri="{BB962C8B-B14F-4D97-AF65-F5344CB8AC3E}">
        <p14:creationId xmlns:p14="http://schemas.microsoft.com/office/powerpoint/2010/main" val="1114882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Καλησπέρα σας. Είμαστε η ομάδα </a:t>
            </a:r>
            <a:r>
              <a:rPr lang="en-US" dirty="0"/>
              <a:t>Smart Card </a:t>
            </a:r>
            <a:r>
              <a:rPr lang="el-GR" dirty="0"/>
              <a:t>και θα σας παρουσιάσουμε μια έξυπνη κάρτα για τα μέσα μαζικής μεταφοράς. Το πρόβλημα που στοχεύουμε να λύσουμε είναι η αποσυμφόρηση του κέντρου των πόλεων και η υιοθέτηση πιο φιλικών προς το περιβάλλον τρόπων μετακίνησης.</a:t>
            </a:r>
          </a:p>
        </p:txBody>
      </p:sp>
      <p:sp>
        <p:nvSpPr>
          <p:cNvPr id="4" name="Θέση αριθμού διαφάνειας 3"/>
          <p:cNvSpPr>
            <a:spLocks noGrp="1"/>
          </p:cNvSpPr>
          <p:nvPr>
            <p:ph type="sldNum" sz="quarter" idx="10"/>
          </p:nvPr>
        </p:nvSpPr>
        <p:spPr/>
        <p:txBody>
          <a:bodyPr/>
          <a:lstStyle/>
          <a:p>
            <a:fld id="{BAD6F6E3-2A31-4ABD-90BB-11A9A65F7C4D}" type="slidenum">
              <a:rPr lang="en-US" smtClean="0"/>
              <a:pPr/>
              <a:t>2</a:t>
            </a:fld>
            <a:endParaRPr lang="en-US"/>
          </a:p>
        </p:txBody>
      </p:sp>
    </p:spTree>
    <p:extLst>
      <p:ext uri="{BB962C8B-B14F-4D97-AF65-F5344CB8AC3E}">
        <p14:creationId xmlns:p14="http://schemas.microsoft.com/office/powerpoint/2010/main" val="2152451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Το σύστημα μας αποτελείται από μια κάρτα </a:t>
            </a:r>
            <a:r>
              <a:rPr lang="en-US" dirty="0"/>
              <a:t>NFC, </a:t>
            </a:r>
            <a:r>
              <a:rPr lang="el-GR" dirty="0"/>
              <a:t>μια βάση δεδομένων και μια εφαρμογή. Η ιδέα που προτείνουμε αφορά την δυναμική κοστολόγηση των μεταφορών, η οποία θα γίνεται σύμφωνα με τρεις παραμέτρους. Η πρώτη παράμετρος είναι η συχνότητα χρήσης των μέσων μαζικής μεταφοράς για μακρινές αποστάσεις, η δεύτερη είναι η συχνότητα χρήσης δημόσιων ποδηλάτων, και η τελευταία είναι τα βήματα που θα κάνει ο χρήστης συνολικά κάθε μήνα. Με βάση τη συνολική συμπεριφορά του χρήστη έχουν διαμορφωθεί κάποια επίπεδα σύμφωνα με τα οποία θα γίνεται και η ανάλογη χρέωση στις διαδρομές του χρήστη. </a:t>
            </a:r>
          </a:p>
        </p:txBody>
      </p:sp>
      <p:sp>
        <p:nvSpPr>
          <p:cNvPr id="4" name="Θέση αριθμού διαφάνειας 3"/>
          <p:cNvSpPr>
            <a:spLocks noGrp="1"/>
          </p:cNvSpPr>
          <p:nvPr>
            <p:ph type="sldNum" sz="quarter" idx="10"/>
          </p:nvPr>
        </p:nvSpPr>
        <p:spPr/>
        <p:txBody>
          <a:bodyPr/>
          <a:lstStyle/>
          <a:p>
            <a:fld id="{BAD6F6E3-2A31-4ABD-90BB-11A9A65F7C4D}" type="slidenum">
              <a:rPr lang="en-US" smtClean="0"/>
              <a:pPr/>
              <a:t>3</a:t>
            </a:fld>
            <a:endParaRPr lang="en-US"/>
          </a:p>
        </p:txBody>
      </p:sp>
    </p:spTree>
    <p:extLst>
      <p:ext uri="{BB962C8B-B14F-4D97-AF65-F5344CB8AC3E}">
        <p14:creationId xmlns:p14="http://schemas.microsoft.com/office/powerpoint/2010/main" val="2222630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b="0" kern="1200" dirty="0">
                <a:solidFill>
                  <a:schemeClr val="tx1"/>
                </a:solidFill>
                <a:effectLst/>
                <a:latin typeface="+mn-lt"/>
                <a:ea typeface="+mn-ea"/>
                <a:cs typeface="+mn-cs"/>
              </a:rPr>
              <a:t>Πρακτικά, το σύστημα θα λειτουργεί ως εξής. Ο χρήστης θα έχει μια κάρτα φορτωμένη με πόντους την οποία θα επικυρώνει όταν μπει και όταν βγει από το κάθε μέσο μεταφοράς. Το σύστημα θα υπολογίζει την απόσταση που διένυσε ο χρήστης και ανάλογα με το επίπεδο στο οποίο βρίσκεται όσον αφορά την οικολογική του συμπεριφορά θα πραγματοποιείται η αντίστοιχη χρέωση της διαδρομής. Στη συνέχεια, θα μπορεί να μπει στην εφαρμογή και να δει τα στοιχεία του λογαριασμού του, καθώς και πληροφορίες για το οικολογικό του αποτύπωμα. </a:t>
            </a:r>
            <a:endParaRPr lang="el-GR" sz="1200" b="1" kern="1200" dirty="0">
              <a:solidFill>
                <a:schemeClr val="tx1"/>
              </a:solidFill>
              <a:effectLst/>
              <a:latin typeface="+mn-lt"/>
              <a:ea typeface="+mn-ea"/>
              <a:cs typeface="+mn-cs"/>
            </a:endParaRPr>
          </a:p>
          <a:p>
            <a:pPr marL="0" lvl="0" indent="0">
              <a:spcBef>
                <a:spcPts val="0"/>
              </a:spcBef>
              <a:buNone/>
            </a:pPr>
            <a:endParaRPr dirty="0"/>
          </a:p>
        </p:txBody>
      </p:sp>
    </p:spTree>
    <p:extLst>
      <p:ext uri="{BB962C8B-B14F-4D97-AF65-F5344CB8AC3E}">
        <p14:creationId xmlns:p14="http://schemas.microsoft.com/office/powerpoint/2010/main" val="245216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Το σύστημα αυτό θα παρέχει σημαντικά οφέλη. Αρχικά, για τον Δήμο θα εξασφαλίζει την αποσυμφόρηση του κέντρου της πόλης και την παροχή εναλλακτικών τρόπων κινητικότητας. Για τους πολίτες θα παρέχονται ταχύτερες και οικονομικές μεταφορές, πιο υγιεινός τρόπος ζωής, και διάφορες εκπτώσεις. Για το περιβάλλον θα μειώνεται η ατμοσφαιρική ρύπανση και η κατανάλωση καυσίμου. Και για τις επιχειρήσεις θα βοηθάει στις αποδοτικότερες μεταφορές εμπορευμάτων και την αύξηση της εμπορικής κίνησης.</a:t>
            </a:r>
          </a:p>
        </p:txBody>
      </p:sp>
      <p:sp>
        <p:nvSpPr>
          <p:cNvPr id="4" name="Θέση αριθμού διαφάνειας 3"/>
          <p:cNvSpPr>
            <a:spLocks noGrp="1"/>
          </p:cNvSpPr>
          <p:nvPr>
            <p:ph type="sldNum" sz="quarter" idx="10"/>
          </p:nvPr>
        </p:nvSpPr>
        <p:spPr/>
        <p:txBody>
          <a:bodyPr/>
          <a:lstStyle/>
          <a:p>
            <a:fld id="{BAD6F6E3-2A31-4ABD-90BB-11A9A65F7C4D}" type="slidenum">
              <a:rPr lang="en-US" smtClean="0"/>
              <a:pPr/>
              <a:t>5</a:t>
            </a:fld>
            <a:endParaRPr lang="en-US"/>
          </a:p>
        </p:txBody>
      </p:sp>
    </p:spTree>
    <p:extLst>
      <p:ext uri="{BB962C8B-B14F-4D97-AF65-F5344CB8AC3E}">
        <p14:creationId xmlns:p14="http://schemas.microsoft.com/office/powerpoint/2010/main" val="3820523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10"/>
          </p:nvPr>
        </p:nvSpPr>
        <p:spPr/>
        <p:txBody>
          <a:bodyPr/>
          <a:lstStyle/>
          <a:p>
            <a:fld id="{BAD6F6E3-2A31-4ABD-90BB-11A9A65F7C4D}" type="slidenum">
              <a:rPr lang="en-US" smtClean="0"/>
              <a:pPr/>
              <a:t>8</a:t>
            </a:fld>
            <a:endParaRPr lang="en-US"/>
          </a:p>
        </p:txBody>
      </p:sp>
    </p:spTree>
    <p:extLst>
      <p:ext uri="{BB962C8B-B14F-4D97-AF65-F5344CB8AC3E}">
        <p14:creationId xmlns:p14="http://schemas.microsoft.com/office/powerpoint/2010/main" val="1308551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Καλησπέρα σας. Είμαστε η ομάδα </a:t>
            </a:r>
            <a:r>
              <a:rPr lang="en-US" dirty="0"/>
              <a:t>Smart Card </a:t>
            </a:r>
            <a:r>
              <a:rPr lang="el-GR" dirty="0"/>
              <a:t>και θα σας παρουσιάσουμε μια έξυπνη κάρτα για τα μέσα μαζικής μεταφοράς. Το πρόβλημα που στοχεύουμε να λύσουμε είναι η αποσυμφόρηση του κέντρου των πόλεων και η υιοθέτηση πιο φιλικών προς το περιβάλλον τρόπων μετακίνησης.</a:t>
            </a:r>
          </a:p>
        </p:txBody>
      </p:sp>
      <p:sp>
        <p:nvSpPr>
          <p:cNvPr id="4" name="Θέση αριθμού διαφάνειας 3"/>
          <p:cNvSpPr>
            <a:spLocks noGrp="1"/>
          </p:cNvSpPr>
          <p:nvPr>
            <p:ph type="sldNum" sz="quarter" idx="10"/>
          </p:nvPr>
        </p:nvSpPr>
        <p:spPr/>
        <p:txBody>
          <a:bodyPr/>
          <a:lstStyle/>
          <a:p>
            <a:fld id="{BAD6F6E3-2A31-4ABD-90BB-11A9A65F7C4D}" type="slidenum">
              <a:rPr lang="en-US" smtClean="0"/>
              <a:pPr/>
              <a:t>15</a:t>
            </a:fld>
            <a:endParaRPr lang="en-US"/>
          </a:p>
        </p:txBody>
      </p:sp>
    </p:spTree>
    <p:extLst>
      <p:ext uri="{BB962C8B-B14F-4D97-AF65-F5344CB8AC3E}">
        <p14:creationId xmlns:p14="http://schemas.microsoft.com/office/powerpoint/2010/main" val="2226507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A70D880-552A-4849-A34E-D5E4196296CA}" type="datetimeFigureOut">
              <a:rPr lang="en-US" smtClean="0"/>
              <a:pPr/>
              <a:t>7/1/2018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A0B584-1883-43FF-872D-92A876F91BC4}" type="slidenum">
              <a:rPr lang="en-US" smtClean="0"/>
              <a:pPr/>
              <a:t>‹#›</a:t>
            </a:fld>
            <a:endParaRPr lang="en-US"/>
          </a:p>
        </p:txBody>
      </p:sp>
    </p:spTree>
    <p:extLst>
      <p:ext uri="{BB962C8B-B14F-4D97-AF65-F5344CB8AC3E}">
        <p14:creationId xmlns:p14="http://schemas.microsoft.com/office/powerpoint/2010/main" val="45878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70D880-552A-4849-A34E-D5E4196296CA}" type="datetimeFigureOut">
              <a:rPr lang="en-US" smtClean="0"/>
              <a:pPr/>
              <a:t>7/1/2018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A0B584-1883-43FF-872D-92A876F91BC4}" type="slidenum">
              <a:rPr lang="en-US" smtClean="0"/>
              <a:pPr/>
              <a:t>‹#›</a:t>
            </a:fld>
            <a:endParaRPr lang="en-US"/>
          </a:p>
        </p:txBody>
      </p:sp>
    </p:spTree>
    <p:extLst>
      <p:ext uri="{BB962C8B-B14F-4D97-AF65-F5344CB8AC3E}">
        <p14:creationId xmlns:p14="http://schemas.microsoft.com/office/powerpoint/2010/main" val="1628079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70D880-552A-4849-A34E-D5E4196296CA}" type="datetimeFigureOut">
              <a:rPr lang="en-US" smtClean="0"/>
              <a:pPr/>
              <a:t>7/1/2018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A0B584-1883-43FF-872D-92A876F91BC4}" type="slidenum">
              <a:rPr lang="en-US" smtClean="0"/>
              <a:pPr/>
              <a:t>‹#›</a:t>
            </a:fld>
            <a:endParaRPr lang="en-US"/>
          </a:p>
        </p:txBody>
      </p:sp>
    </p:spTree>
    <p:extLst>
      <p:ext uri="{BB962C8B-B14F-4D97-AF65-F5344CB8AC3E}">
        <p14:creationId xmlns:p14="http://schemas.microsoft.com/office/powerpoint/2010/main" val="1307924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1783033" y="742133"/>
            <a:ext cx="8626000" cy="1058400"/>
          </a:xfrm>
          <a:prstGeom prst="rect">
            <a:avLst/>
          </a:prstGeom>
        </p:spPr>
        <p:txBody>
          <a:bodyPr wrap="square" lIns="91425" tIns="91425" rIns="91425" bIns="91425" anchor="b" anchorCtr="0"/>
          <a:lstStyle>
            <a:lvl1pPr lvl="0" rtl="0">
              <a:spcBef>
                <a:spcPts val="0"/>
              </a:spcBef>
              <a:buSzPts val="1800"/>
              <a:buNone/>
              <a:defRPr/>
            </a:lvl1pPr>
            <a:lvl2pPr lvl="1" rtl="0">
              <a:spcBef>
                <a:spcPts val="0"/>
              </a:spcBef>
              <a:buSzPts val="3600"/>
              <a:buNone/>
              <a:defRPr/>
            </a:lvl2pPr>
            <a:lvl3pPr lvl="2" rtl="0">
              <a:spcBef>
                <a:spcPts val="0"/>
              </a:spcBef>
              <a:buSzPts val="3600"/>
              <a:buNone/>
              <a:defRPr/>
            </a:lvl3pPr>
            <a:lvl4pPr lvl="3" rtl="0">
              <a:spcBef>
                <a:spcPts val="0"/>
              </a:spcBef>
              <a:buSzPts val="3600"/>
              <a:buNone/>
              <a:defRPr/>
            </a:lvl4pPr>
            <a:lvl5pPr lvl="4" rtl="0">
              <a:spcBef>
                <a:spcPts val="0"/>
              </a:spcBef>
              <a:buSzPts val="3600"/>
              <a:buNone/>
              <a:defRPr/>
            </a:lvl5pPr>
            <a:lvl6pPr lvl="5" rtl="0">
              <a:spcBef>
                <a:spcPts val="0"/>
              </a:spcBef>
              <a:buSzPts val="3600"/>
              <a:buNone/>
              <a:defRPr/>
            </a:lvl6pPr>
            <a:lvl7pPr lvl="6" rtl="0">
              <a:spcBef>
                <a:spcPts val="0"/>
              </a:spcBef>
              <a:buSzPts val="3600"/>
              <a:buNone/>
              <a:defRPr/>
            </a:lvl7pPr>
            <a:lvl8pPr lvl="7" rtl="0">
              <a:spcBef>
                <a:spcPts val="0"/>
              </a:spcBef>
              <a:buSzPts val="3600"/>
              <a:buNone/>
              <a:defRPr/>
            </a:lvl8pPr>
            <a:lvl9pPr lvl="8" rtl="0">
              <a:spcBef>
                <a:spcPts val="0"/>
              </a:spcBef>
              <a:buSzPts val="3600"/>
              <a:buNone/>
              <a:defRPr/>
            </a:lvl9pPr>
          </a:lstStyle>
          <a:p>
            <a:endParaRPr/>
          </a:p>
        </p:txBody>
      </p:sp>
      <p:sp>
        <p:nvSpPr>
          <p:cNvPr id="34" name="Shape 34"/>
          <p:cNvSpPr txBox="1">
            <a:spLocks noGrp="1"/>
          </p:cNvSpPr>
          <p:nvPr>
            <p:ph type="body" idx="1"/>
          </p:nvPr>
        </p:nvSpPr>
        <p:spPr>
          <a:xfrm>
            <a:off x="1088600" y="2123133"/>
            <a:ext cx="3200400" cy="44448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5" name="Shape 35"/>
          <p:cNvSpPr txBox="1">
            <a:spLocks noGrp="1"/>
          </p:cNvSpPr>
          <p:nvPr>
            <p:ph type="body" idx="2"/>
          </p:nvPr>
        </p:nvSpPr>
        <p:spPr>
          <a:xfrm>
            <a:off x="4453009" y="2123133"/>
            <a:ext cx="3200400" cy="44448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6" name="Shape 36"/>
          <p:cNvSpPr txBox="1">
            <a:spLocks noGrp="1"/>
          </p:cNvSpPr>
          <p:nvPr>
            <p:ph type="body" idx="3"/>
          </p:nvPr>
        </p:nvSpPr>
        <p:spPr>
          <a:xfrm>
            <a:off x="7817419" y="2123133"/>
            <a:ext cx="3200400" cy="44448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cxnSp>
        <p:nvCxnSpPr>
          <p:cNvPr id="37" name="Shape 37"/>
          <p:cNvCxnSpPr/>
          <p:nvPr/>
        </p:nvCxnSpPr>
        <p:spPr>
          <a:xfrm>
            <a:off x="5700800" y="1233747"/>
            <a:ext cx="790400" cy="0"/>
          </a:xfrm>
          <a:prstGeom prst="straightConnector1">
            <a:avLst/>
          </a:prstGeom>
          <a:noFill/>
          <a:ln w="38100" cap="flat" cmpd="thickThin">
            <a:solidFill>
              <a:srgbClr val="FFFFFF"/>
            </a:solidFill>
            <a:prstDash val="solid"/>
            <a:round/>
            <a:headEnd type="none" w="lg" len="lg"/>
            <a:tailEnd type="none" w="lg" len="lg"/>
          </a:ln>
        </p:spPr>
      </p:cxnSp>
      <p:sp>
        <p:nvSpPr>
          <p:cNvPr id="38" name="Shape 38"/>
          <p:cNvSpPr/>
          <p:nvPr/>
        </p:nvSpPr>
        <p:spPr>
          <a:xfrm>
            <a:off x="5835952" y="572436"/>
            <a:ext cx="520161" cy="520177"/>
          </a:xfrm>
          <a:custGeom>
            <a:avLst/>
            <a:gdLst/>
            <a:ahLst/>
            <a:cxnLst/>
            <a:rect l="0" t="0" r="0" b="0"/>
            <a:pathLst>
              <a:path w="33850" h="33851" extrusionOk="0">
                <a:moveTo>
                  <a:pt x="16925" y="3104"/>
                </a:moveTo>
                <a:lnTo>
                  <a:pt x="17677" y="4514"/>
                </a:lnTo>
                <a:lnTo>
                  <a:pt x="16925" y="5266"/>
                </a:lnTo>
                <a:lnTo>
                  <a:pt x="16173" y="4514"/>
                </a:lnTo>
                <a:lnTo>
                  <a:pt x="16925" y="3104"/>
                </a:lnTo>
                <a:close/>
                <a:moveTo>
                  <a:pt x="16925" y="10344"/>
                </a:moveTo>
                <a:lnTo>
                  <a:pt x="17301" y="10438"/>
                </a:lnTo>
                <a:lnTo>
                  <a:pt x="17583" y="10626"/>
                </a:lnTo>
                <a:lnTo>
                  <a:pt x="17771" y="10908"/>
                </a:lnTo>
                <a:lnTo>
                  <a:pt x="17865" y="11284"/>
                </a:lnTo>
                <a:lnTo>
                  <a:pt x="17771" y="11660"/>
                </a:lnTo>
                <a:lnTo>
                  <a:pt x="17583" y="11942"/>
                </a:lnTo>
                <a:lnTo>
                  <a:pt x="17301" y="12224"/>
                </a:lnTo>
                <a:lnTo>
                  <a:pt x="16549" y="12224"/>
                </a:lnTo>
                <a:lnTo>
                  <a:pt x="16267" y="11942"/>
                </a:lnTo>
                <a:lnTo>
                  <a:pt x="16079" y="11660"/>
                </a:lnTo>
                <a:lnTo>
                  <a:pt x="15985" y="11284"/>
                </a:lnTo>
                <a:lnTo>
                  <a:pt x="16079" y="10908"/>
                </a:lnTo>
                <a:lnTo>
                  <a:pt x="16267" y="10626"/>
                </a:lnTo>
                <a:lnTo>
                  <a:pt x="16549" y="10438"/>
                </a:lnTo>
                <a:lnTo>
                  <a:pt x="16925" y="10344"/>
                </a:lnTo>
                <a:close/>
                <a:moveTo>
                  <a:pt x="6582" y="15327"/>
                </a:moveTo>
                <a:lnTo>
                  <a:pt x="10719" y="23508"/>
                </a:lnTo>
                <a:lnTo>
                  <a:pt x="2445" y="23508"/>
                </a:lnTo>
                <a:lnTo>
                  <a:pt x="6582" y="15327"/>
                </a:lnTo>
                <a:close/>
                <a:moveTo>
                  <a:pt x="27268" y="15327"/>
                </a:moveTo>
                <a:lnTo>
                  <a:pt x="31405" y="23508"/>
                </a:lnTo>
                <a:lnTo>
                  <a:pt x="23131" y="23508"/>
                </a:lnTo>
                <a:lnTo>
                  <a:pt x="27268" y="15327"/>
                </a:lnTo>
                <a:close/>
                <a:moveTo>
                  <a:pt x="9779" y="25388"/>
                </a:moveTo>
                <a:lnTo>
                  <a:pt x="9027" y="25858"/>
                </a:lnTo>
                <a:lnTo>
                  <a:pt x="8274" y="26140"/>
                </a:lnTo>
                <a:lnTo>
                  <a:pt x="7428" y="26328"/>
                </a:lnTo>
                <a:lnTo>
                  <a:pt x="5736" y="26328"/>
                </a:lnTo>
                <a:lnTo>
                  <a:pt x="4890" y="26140"/>
                </a:lnTo>
                <a:lnTo>
                  <a:pt x="4043" y="25858"/>
                </a:lnTo>
                <a:lnTo>
                  <a:pt x="3291" y="25388"/>
                </a:lnTo>
                <a:close/>
                <a:moveTo>
                  <a:pt x="30465" y="25388"/>
                </a:moveTo>
                <a:lnTo>
                  <a:pt x="29713" y="25858"/>
                </a:lnTo>
                <a:lnTo>
                  <a:pt x="28961" y="26140"/>
                </a:lnTo>
                <a:lnTo>
                  <a:pt x="28114" y="26328"/>
                </a:lnTo>
                <a:lnTo>
                  <a:pt x="26422" y="26328"/>
                </a:lnTo>
                <a:lnTo>
                  <a:pt x="25576" y="26140"/>
                </a:lnTo>
                <a:lnTo>
                  <a:pt x="24729" y="25858"/>
                </a:lnTo>
                <a:lnTo>
                  <a:pt x="23977" y="25388"/>
                </a:lnTo>
                <a:close/>
                <a:moveTo>
                  <a:pt x="19370" y="31030"/>
                </a:moveTo>
                <a:lnTo>
                  <a:pt x="20310" y="31970"/>
                </a:lnTo>
                <a:lnTo>
                  <a:pt x="13540" y="31970"/>
                </a:lnTo>
                <a:lnTo>
                  <a:pt x="14480" y="31030"/>
                </a:lnTo>
                <a:close/>
                <a:moveTo>
                  <a:pt x="16643" y="1"/>
                </a:moveTo>
                <a:lnTo>
                  <a:pt x="16455" y="95"/>
                </a:lnTo>
                <a:lnTo>
                  <a:pt x="16267" y="283"/>
                </a:lnTo>
                <a:lnTo>
                  <a:pt x="16079" y="565"/>
                </a:lnTo>
                <a:lnTo>
                  <a:pt x="14198" y="4326"/>
                </a:lnTo>
                <a:lnTo>
                  <a:pt x="14104" y="4608"/>
                </a:lnTo>
                <a:lnTo>
                  <a:pt x="14104" y="4890"/>
                </a:lnTo>
                <a:lnTo>
                  <a:pt x="14198" y="5172"/>
                </a:lnTo>
                <a:lnTo>
                  <a:pt x="14386" y="5360"/>
                </a:lnTo>
                <a:lnTo>
                  <a:pt x="15985" y="6959"/>
                </a:lnTo>
                <a:lnTo>
                  <a:pt x="15985" y="8651"/>
                </a:lnTo>
                <a:lnTo>
                  <a:pt x="15421" y="8933"/>
                </a:lnTo>
                <a:lnTo>
                  <a:pt x="14950" y="9309"/>
                </a:lnTo>
                <a:lnTo>
                  <a:pt x="14574" y="9780"/>
                </a:lnTo>
                <a:lnTo>
                  <a:pt x="14292" y="10344"/>
                </a:lnTo>
                <a:lnTo>
                  <a:pt x="8463" y="10344"/>
                </a:lnTo>
                <a:lnTo>
                  <a:pt x="8086" y="10438"/>
                </a:lnTo>
                <a:lnTo>
                  <a:pt x="7804" y="10626"/>
                </a:lnTo>
                <a:lnTo>
                  <a:pt x="7616" y="10908"/>
                </a:lnTo>
                <a:lnTo>
                  <a:pt x="7522" y="11284"/>
                </a:lnTo>
                <a:lnTo>
                  <a:pt x="7428" y="11660"/>
                </a:lnTo>
                <a:lnTo>
                  <a:pt x="7240" y="11942"/>
                </a:lnTo>
                <a:lnTo>
                  <a:pt x="6958" y="12224"/>
                </a:lnTo>
                <a:lnTo>
                  <a:pt x="6206" y="12224"/>
                </a:lnTo>
                <a:lnTo>
                  <a:pt x="5924" y="11942"/>
                </a:lnTo>
                <a:lnTo>
                  <a:pt x="5736" y="11660"/>
                </a:lnTo>
                <a:lnTo>
                  <a:pt x="5642" y="11284"/>
                </a:lnTo>
                <a:lnTo>
                  <a:pt x="5548" y="10908"/>
                </a:lnTo>
                <a:lnTo>
                  <a:pt x="5360" y="10626"/>
                </a:lnTo>
                <a:lnTo>
                  <a:pt x="5078" y="10438"/>
                </a:lnTo>
                <a:lnTo>
                  <a:pt x="4701" y="10344"/>
                </a:lnTo>
                <a:lnTo>
                  <a:pt x="4325" y="10438"/>
                </a:lnTo>
                <a:lnTo>
                  <a:pt x="4043" y="10626"/>
                </a:lnTo>
                <a:lnTo>
                  <a:pt x="3855" y="10908"/>
                </a:lnTo>
                <a:lnTo>
                  <a:pt x="3761" y="11284"/>
                </a:lnTo>
                <a:lnTo>
                  <a:pt x="3855" y="12036"/>
                </a:lnTo>
                <a:lnTo>
                  <a:pt x="4137" y="12789"/>
                </a:lnTo>
                <a:lnTo>
                  <a:pt x="4607" y="13353"/>
                </a:lnTo>
                <a:lnTo>
                  <a:pt x="5172" y="13823"/>
                </a:lnTo>
                <a:lnTo>
                  <a:pt x="94" y="24072"/>
                </a:lnTo>
                <a:lnTo>
                  <a:pt x="0" y="24260"/>
                </a:lnTo>
                <a:lnTo>
                  <a:pt x="0" y="24542"/>
                </a:lnTo>
                <a:lnTo>
                  <a:pt x="94" y="24824"/>
                </a:lnTo>
                <a:lnTo>
                  <a:pt x="188" y="25012"/>
                </a:lnTo>
                <a:lnTo>
                  <a:pt x="752" y="25764"/>
                </a:lnTo>
                <a:lnTo>
                  <a:pt x="1505" y="26423"/>
                </a:lnTo>
                <a:lnTo>
                  <a:pt x="2163" y="26987"/>
                </a:lnTo>
                <a:lnTo>
                  <a:pt x="3009" y="27363"/>
                </a:lnTo>
                <a:lnTo>
                  <a:pt x="3855" y="27739"/>
                </a:lnTo>
                <a:lnTo>
                  <a:pt x="4701" y="28021"/>
                </a:lnTo>
                <a:lnTo>
                  <a:pt x="5642" y="28209"/>
                </a:lnTo>
                <a:lnTo>
                  <a:pt x="7522" y="28209"/>
                </a:lnTo>
                <a:lnTo>
                  <a:pt x="8463" y="28021"/>
                </a:lnTo>
                <a:lnTo>
                  <a:pt x="9309" y="27739"/>
                </a:lnTo>
                <a:lnTo>
                  <a:pt x="10155" y="27363"/>
                </a:lnTo>
                <a:lnTo>
                  <a:pt x="10907" y="26987"/>
                </a:lnTo>
                <a:lnTo>
                  <a:pt x="11659" y="26423"/>
                </a:lnTo>
                <a:lnTo>
                  <a:pt x="12318" y="25764"/>
                </a:lnTo>
                <a:lnTo>
                  <a:pt x="12976" y="25012"/>
                </a:lnTo>
                <a:lnTo>
                  <a:pt x="13070" y="24824"/>
                </a:lnTo>
                <a:lnTo>
                  <a:pt x="13164" y="24542"/>
                </a:lnTo>
                <a:lnTo>
                  <a:pt x="13164" y="24260"/>
                </a:lnTo>
                <a:lnTo>
                  <a:pt x="13070" y="24072"/>
                </a:lnTo>
                <a:lnTo>
                  <a:pt x="7898" y="13823"/>
                </a:lnTo>
                <a:lnTo>
                  <a:pt x="8369" y="13541"/>
                </a:lnTo>
                <a:lnTo>
                  <a:pt x="8745" y="13165"/>
                </a:lnTo>
                <a:lnTo>
                  <a:pt x="9027" y="12694"/>
                </a:lnTo>
                <a:lnTo>
                  <a:pt x="9215" y="12224"/>
                </a:lnTo>
                <a:lnTo>
                  <a:pt x="14292" y="12224"/>
                </a:lnTo>
                <a:lnTo>
                  <a:pt x="14574" y="12789"/>
                </a:lnTo>
                <a:lnTo>
                  <a:pt x="14950" y="13259"/>
                </a:lnTo>
                <a:lnTo>
                  <a:pt x="15421" y="13729"/>
                </a:lnTo>
                <a:lnTo>
                  <a:pt x="15985" y="14011"/>
                </a:lnTo>
                <a:lnTo>
                  <a:pt x="15985" y="29149"/>
                </a:lnTo>
                <a:lnTo>
                  <a:pt x="14104" y="29149"/>
                </a:lnTo>
                <a:lnTo>
                  <a:pt x="13728" y="29243"/>
                </a:lnTo>
                <a:lnTo>
                  <a:pt x="13446" y="29431"/>
                </a:lnTo>
                <a:lnTo>
                  <a:pt x="10625" y="32252"/>
                </a:lnTo>
                <a:lnTo>
                  <a:pt x="10437" y="32534"/>
                </a:lnTo>
                <a:lnTo>
                  <a:pt x="10343" y="32722"/>
                </a:lnTo>
                <a:lnTo>
                  <a:pt x="10343" y="33004"/>
                </a:lnTo>
                <a:lnTo>
                  <a:pt x="10437" y="33287"/>
                </a:lnTo>
                <a:lnTo>
                  <a:pt x="10531" y="33569"/>
                </a:lnTo>
                <a:lnTo>
                  <a:pt x="10719" y="33757"/>
                </a:lnTo>
                <a:lnTo>
                  <a:pt x="11001" y="33851"/>
                </a:lnTo>
                <a:lnTo>
                  <a:pt x="22849" y="33851"/>
                </a:lnTo>
                <a:lnTo>
                  <a:pt x="23037" y="33757"/>
                </a:lnTo>
                <a:lnTo>
                  <a:pt x="23319" y="33569"/>
                </a:lnTo>
                <a:lnTo>
                  <a:pt x="23413" y="33287"/>
                </a:lnTo>
                <a:lnTo>
                  <a:pt x="23507" y="33004"/>
                </a:lnTo>
                <a:lnTo>
                  <a:pt x="23507" y="32722"/>
                </a:lnTo>
                <a:lnTo>
                  <a:pt x="23413" y="32534"/>
                </a:lnTo>
                <a:lnTo>
                  <a:pt x="23225" y="32252"/>
                </a:lnTo>
                <a:lnTo>
                  <a:pt x="20404" y="29431"/>
                </a:lnTo>
                <a:lnTo>
                  <a:pt x="20122" y="29243"/>
                </a:lnTo>
                <a:lnTo>
                  <a:pt x="19746" y="29149"/>
                </a:lnTo>
                <a:lnTo>
                  <a:pt x="17865" y="29149"/>
                </a:lnTo>
                <a:lnTo>
                  <a:pt x="17865" y="14011"/>
                </a:lnTo>
                <a:lnTo>
                  <a:pt x="18429" y="13729"/>
                </a:lnTo>
                <a:lnTo>
                  <a:pt x="18900" y="13353"/>
                </a:lnTo>
                <a:lnTo>
                  <a:pt x="19276" y="12789"/>
                </a:lnTo>
                <a:lnTo>
                  <a:pt x="19558" y="12224"/>
                </a:lnTo>
                <a:lnTo>
                  <a:pt x="24635" y="12224"/>
                </a:lnTo>
                <a:lnTo>
                  <a:pt x="24823" y="12694"/>
                </a:lnTo>
                <a:lnTo>
                  <a:pt x="25105" y="13165"/>
                </a:lnTo>
                <a:lnTo>
                  <a:pt x="25482" y="13541"/>
                </a:lnTo>
                <a:lnTo>
                  <a:pt x="25952" y="13823"/>
                </a:lnTo>
                <a:lnTo>
                  <a:pt x="20780" y="24072"/>
                </a:lnTo>
                <a:lnTo>
                  <a:pt x="20686" y="24260"/>
                </a:lnTo>
                <a:lnTo>
                  <a:pt x="20686" y="24542"/>
                </a:lnTo>
                <a:lnTo>
                  <a:pt x="20780" y="24824"/>
                </a:lnTo>
                <a:lnTo>
                  <a:pt x="20874" y="25012"/>
                </a:lnTo>
                <a:lnTo>
                  <a:pt x="21438" y="25764"/>
                </a:lnTo>
                <a:lnTo>
                  <a:pt x="22191" y="26423"/>
                </a:lnTo>
                <a:lnTo>
                  <a:pt x="22849" y="26987"/>
                </a:lnTo>
                <a:lnTo>
                  <a:pt x="23695" y="27363"/>
                </a:lnTo>
                <a:lnTo>
                  <a:pt x="24541" y="27739"/>
                </a:lnTo>
                <a:lnTo>
                  <a:pt x="25388" y="28021"/>
                </a:lnTo>
                <a:lnTo>
                  <a:pt x="26328" y="28209"/>
                </a:lnTo>
                <a:lnTo>
                  <a:pt x="28208" y="28209"/>
                </a:lnTo>
                <a:lnTo>
                  <a:pt x="29149" y="28021"/>
                </a:lnTo>
                <a:lnTo>
                  <a:pt x="29995" y="27739"/>
                </a:lnTo>
                <a:lnTo>
                  <a:pt x="30841" y="27363"/>
                </a:lnTo>
                <a:lnTo>
                  <a:pt x="31593" y="26987"/>
                </a:lnTo>
                <a:lnTo>
                  <a:pt x="32346" y="26423"/>
                </a:lnTo>
                <a:lnTo>
                  <a:pt x="33004" y="25764"/>
                </a:lnTo>
                <a:lnTo>
                  <a:pt x="33662" y="25012"/>
                </a:lnTo>
                <a:lnTo>
                  <a:pt x="33850" y="24730"/>
                </a:lnTo>
                <a:lnTo>
                  <a:pt x="33850" y="24354"/>
                </a:lnTo>
                <a:lnTo>
                  <a:pt x="33756" y="24072"/>
                </a:lnTo>
                <a:lnTo>
                  <a:pt x="28584" y="13823"/>
                </a:lnTo>
                <a:lnTo>
                  <a:pt x="29243" y="13353"/>
                </a:lnTo>
                <a:lnTo>
                  <a:pt x="29619" y="12789"/>
                </a:lnTo>
                <a:lnTo>
                  <a:pt x="29995" y="12130"/>
                </a:lnTo>
                <a:lnTo>
                  <a:pt x="30089" y="11284"/>
                </a:lnTo>
                <a:lnTo>
                  <a:pt x="29995" y="10908"/>
                </a:lnTo>
                <a:lnTo>
                  <a:pt x="29807" y="10626"/>
                </a:lnTo>
                <a:lnTo>
                  <a:pt x="29525" y="10438"/>
                </a:lnTo>
                <a:lnTo>
                  <a:pt x="29149" y="10344"/>
                </a:lnTo>
                <a:lnTo>
                  <a:pt x="28773" y="10438"/>
                </a:lnTo>
                <a:lnTo>
                  <a:pt x="28490" y="10626"/>
                </a:lnTo>
                <a:lnTo>
                  <a:pt x="28302" y="10908"/>
                </a:lnTo>
                <a:lnTo>
                  <a:pt x="28208" y="11284"/>
                </a:lnTo>
                <a:lnTo>
                  <a:pt x="28114" y="11660"/>
                </a:lnTo>
                <a:lnTo>
                  <a:pt x="27926" y="11942"/>
                </a:lnTo>
                <a:lnTo>
                  <a:pt x="27644" y="12224"/>
                </a:lnTo>
                <a:lnTo>
                  <a:pt x="26892" y="12224"/>
                </a:lnTo>
                <a:lnTo>
                  <a:pt x="26610" y="11942"/>
                </a:lnTo>
                <a:lnTo>
                  <a:pt x="26422" y="11660"/>
                </a:lnTo>
                <a:lnTo>
                  <a:pt x="26328" y="11284"/>
                </a:lnTo>
                <a:lnTo>
                  <a:pt x="26234" y="10908"/>
                </a:lnTo>
                <a:lnTo>
                  <a:pt x="26046" y="10626"/>
                </a:lnTo>
                <a:lnTo>
                  <a:pt x="25764" y="10438"/>
                </a:lnTo>
                <a:lnTo>
                  <a:pt x="25388" y="10344"/>
                </a:lnTo>
                <a:lnTo>
                  <a:pt x="19558" y="10344"/>
                </a:lnTo>
                <a:lnTo>
                  <a:pt x="19276" y="9780"/>
                </a:lnTo>
                <a:lnTo>
                  <a:pt x="18900" y="9309"/>
                </a:lnTo>
                <a:lnTo>
                  <a:pt x="18429" y="8933"/>
                </a:lnTo>
                <a:lnTo>
                  <a:pt x="17865" y="8651"/>
                </a:lnTo>
                <a:lnTo>
                  <a:pt x="17865" y="6959"/>
                </a:lnTo>
                <a:lnTo>
                  <a:pt x="19464" y="5360"/>
                </a:lnTo>
                <a:lnTo>
                  <a:pt x="19652" y="5172"/>
                </a:lnTo>
                <a:lnTo>
                  <a:pt x="19746" y="4890"/>
                </a:lnTo>
                <a:lnTo>
                  <a:pt x="19746" y="4608"/>
                </a:lnTo>
                <a:lnTo>
                  <a:pt x="19652" y="4326"/>
                </a:lnTo>
                <a:lnTo>
                  <a:pt x="17771" y="565"/>
                </a:lnTo>
                <a:lnTo>
                  <a:pt x="17583" y="283"/>
                </a:lnTo>
                <a:lnTo>
                  <a:pt x="17395" y="95"/>
                </a:lnTo>
                <a:lnTo>
                  <a:pt x="17207" y="1"/>
                </a:lnTo>
                <a:close/>
              </a:path>
            </a:pathLst>
          </a:cu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Tree>
    <p:extLst>
      <p:ext uri="{BB962C8B-B14F-4D97-AF65-F5344CB8AC3E}">
        <p14:creationId xmlns:p14="http://schemas.microsoft.com/office/powerpoint/2010/main" val="410661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70D880-552A-4849-A34E-D5E4196296CA}" type="datetimeFigureOut">
              <a:rPr lang="en-US" smtClean="0"/>
              <a:pPr/>
              <a:t>7/1/2018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A0B584-1883-43FF-872D-92A876F91BC4}" type="slidenum">
              <a:rPr lang="en-US" smtClean="0"/>
              <a:pPr/>
              <a:t>‹#›</a:t>
            </a:fld>
            <a:endParaRPr lang="en-US"/>
          </a:p>
        </p:txBody>
      </p:sp>
    </p:spTree>
    <p:extLst>
      <p:ext uri="{BB962C8B-B14F-4D97-AF65-F5344CB8AC3E}">
        <p14:creationId xmlns:p14="http://schemas.microsoft.com/office/powerpoint/2010/main" val="1475064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A70D880-552A-4849-A34E-D5E4196296CA}" type="datetimeFigureOut">
              <a:rPr lang="en-US" smtClean="0"/>
              <a:pPr/>
              <a:t>7/1/2018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A0B584-1883-43FF-872D-92A876F91BC4}" type="slidenum">
              <a:rPr lang="en-US" smtClean="0"/>
              <a:pPr/>
              <a:t>‹#›</a:t>
            </a:fld>
            <a:endParaRPr lang="en-US"/>
          </a:p>
        </p:txBody>
      </p:sp>
    </p:spTree>
    <p:extLst>
      <p:ext uri="{BB962C8B-B14F-4D97-AF65-F5344CB8AC3E}">
        <p14:creationId xmlns:p14="http://schemas.microsoft.com/office/powerpoint/2010/main" val="848221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70D880-552A-4849-A34E-D5E4196296CA}" type="datetimeFigureOut">
              <a:rPr lang="en-US" smtClean="0"/>
              <a:pPr/>
              <a:t>7/1/2018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A0B584-1883-43FF-872D-92A876F91BC4}" type="slidenum">
              <a:rPr lang="en-US" smtClean="0"/>
              <a:pPr/>
              <a:t>‹#›</a:t>
            </a:fld>
            <a:endParaRPr lang="en-US"/>
          </a:p>
        </p:txBody>
      </p:sp>
    </p:spTree>
    <p:extLst>
      <p:ext uri="{BB962C8B-B14F-4D97-AF65-F5344CB8AC3E}">
        <p14:creationId xmlns:p14="http://schemas.microsoft.com/office/powerpoint/2010/main" val="3689006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70D880-552A-4849-A34E-D5E4196296CA}" type="datetimeFigureOut">
              <a:rPr lang="en-US" smtClean="0"/>
              <a:pPr/>
              <a:t>7/1/2018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A0B584-1883-43FF-872D-92A876F91BC4}" type="slidenum">
              <a:rPr lang="en-US" smtClean="0"/>
              <a:pPr/>
              <a:t>‹#›</a:t>
            </a:fld>
            <a:endParaRPr lang="en-US"/>
          </a:p>
        </p:txBody>
      </p:sp>
    </p:spTree>
    <p:extLst>
      <p:ext uri="{BB962C8B-B14F-4D97-AF65-F5344CB8AC3E}">
        <p14:creationId xmlns:p14="http://schemas.microsoft.com/office/powerpoint/2010/main" val="1836839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A70D880-552A-4849-A34E-D5E4196296CA}" type="datetimeFigureOut">
              <a:rPr lang="en-US" smtClean="0"/>
              <a:pPr/>
              <a:t>7/1/2018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A0B584-1883-43FF-872D-92A876F91BC4}" type="slidenum">
              <a:rPr lang="en-US" smtClean="0"/>
              <a:pPr/>
              <a:t>‹#›</a:t>
            </a:fld>
            <a:endParaRPr lang="en-US"/>
          </a:p>
        </p:txBody>
      </p:sp>
    </p:spTree>
    <p:extLst>
      <p:ext uri="{BB962C8B-B14F-4D97-AF65-F5344CB8AC3E}">
        <p14:creationId xmlns:p14="http://schemas.microsoft.com/office/powerpoint/2010/main" val="1957189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70D880-552A-4849-A34E-D5E4196296CA}" type="datetimeFigureOut">
              <a:rPr lang="en-US" smtClean="0"/>
              <a:pPr/>
              <a:t>7/1/2018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A0B584-1883-43FF-872D-92A876F91BC4}" type="slidenum">
              <a:rPr lang="en-US" smtClean="0"/>
              <a:pPr/>
              <a:t>‹#›</a:t>
            </a:fld>
            <a:endParaRPr lang="en-US"/>
          </a:p>
        </p:txBody>
      </p:sp>
    </p:spTree>
    <p:extLst>
      <p:ext uri="{BB962C8B-B14F-4D97-AF65-F5344CB8AC3E}">
        <p14:creationId xmlns:p14="http://schemas.microsoft.com/office/powerpoint/2010/main" val="3011118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70D880-552A-4849-A34E-D5E4196296CA}" type="datetimeFigureOut">
              <a:rPr lang="en-US" smtClean="0"/>
              <a:pPr/>
              <a:t>7/1/2018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A0B584-1883-43FF-872D-92A876F91BC4}" type="slidenum">
              <a:rPr lang="en-US" smtClean="0"/>
              <a:pPr/>
              <a:t>‹#›</a:t>
            </a:fld>
            <a:endParaRPr lang="en-US"/>
          </a:p>
        </p:txBody>
      </p:sp>
    </p:spTree>
    <p:extLst>
      <p:ext uri="{BB962C8B-B14F-4D97-AF65-F5344CB8AC3E}">
        <p14:creationId xmlns:p14="http://schemas.microsoft.com/office/powerpoint/2010/main" val="1265804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70D880-552A-4849-A34E-D5E4196296CA}" type="datetimeFigureOut">
              <a:rPr lang="en-US" smtClean="0"/>
              <a:pPr/>
              <a:t>7/1/2018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A0B584-1883-43FF-872D-92A876F91BC4}" type="slidenum">
              <a:rPr lang="en-US" smtClean="0"/>
              <a:pPr/>
              <a:t>‹#›</a:t>
            </a:fld>
            <a:endParaRPr lang="en-US"/>
          </a:p>
        </p:txBody>
      </p:sp>
    </p:spTree>
    <p:extLst>
      <p:ext uri="{BB962C8B-B14F-4D97-AF65-F5344CB8AC3E}">
        <p14:creationId xmlns:p14="http://schemas.microsoft.com/office/powerpoint/2010/main" val="227257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70D880-552A-4849-A34E-D5E4196296CA}" type="datetimeFigureOut">
              <a:rPr lang="en-US" smtClean="0"/>
              <a:pPr/>
              <a:t>7/1/2018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A0B584-1883-43FF-872D-92A876F91BC4}" type="slidenum">
              <a:rPr lang="en-US" smtClean="0"/>
              <a:pPr/>
              <a:t>‹#›</a:t>
            </a:fld>
            <a:endParaRPr lang="en-US"/>
          </a:p>
        </p:txBody>
      </p:sp>
    </p:spTree>
    <p:extLst>
      <p:ext uri="{BB962C8B-B14F-4D97-AF65-F5344CB8AC3E}">
        <p14:creationId xmlns:p14="http://schemas.microsoft.com/office/powerpoint/2010/main" val="3450062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microsoft.com/office/2007/relationships/hdphoto" Target="../media/hdphoto2.wdp"/><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gif"/><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3259" y="2346917"/>
            <a:ext cx="11265477" cy="923330"/>
          </a:xfrm>
          <a:prstGeom prst="rect">
            <a:avLst/>
          </a:prstGeom>
          <a:noFill/>
        </p:spPr>
        <p:txBody>
          <a:bodyPr wrap="square" rtlCol="0">
            <a:spAutoFit/>
          </a:bodyPr>
          <a:lstStyle/>
          <a:p>
            <a:pPr algn="ctr"/>
            <a:r>
              <a:rPr lang="en-US" sz="5400" b="1" dirty="0"/>
              <a:t>Smart Card</a:t>
            </a:r>
          </a:p>
        </p:txBody>
      </p:sp>
      <p:sp>
        <p:nvSpPr>
          <p:cNvPr id="4" name="TextBox 18">
            <a:extLst>
              <a:ext uri="{FF2B5EF4-FFF2-40B4-BE49-F238E27FC236}">
                <a16:creationId xmlns:a16="http://schemas.microsoft.com/office/drawing/2014/main" id="{E93D7267-AF24-4230-85B8-42FDF893E2D3}"/>
              </a:ext>
            </a:extLst>
          </p:cNvPr>
          <p:cNvSpPr txBox="1">
            <a:spLocks noChangeArrowheads="1"/>
          </p:cNvSpPr>
          <p:nvPr/>
        </p:nvSpPr>
        <p:spPr bwMode="auto">
          <a:xfrm>
            <a:off x="5038660" y="3375492"/>
            <a:ext cx="211468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a:r>
              <a:rPr lang="en-US" sz="4800" b="1" dirty="0">
                <a:latin typeface="+mn-lt"/>
              </a:rPr>
              <a:t>TID : 75</a:t>
            </a:r>
            <a:endParaRPr lang="el-GR" sz="4800" b="1" dirty="0">
              <a:latin typeface="+mn-lt"/>
            </a:endParaRPr>
          </a:p>
        </p:txBody>
      </p:sp>
    </p:spTree>
    <p:extLst>
      <p:ext uri="{BB962C8B-B14F-4D97-AF65-F5344CB8AC3E}">
        <p14:creationId xmlns:p14="http://schemas.microsoft.com/office/powerpoint/2010/main" val="360072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Εικόνα 7" descr="Εικόνα που περιέχει στιγμιότυπο οθόνης&#10;&#10;Η περιγραφή δημιουργήθηκε με πολύ υψηλή αξιοπιστία">
            <a:extLst>
              <a:ext uri="{FF2B5EF4-FFF2-40B4-BE49-F238E27FC236}">
                <a16:creationId xmlns:a16="http://schemas.microsoft.com/office/drawing/2014/main" id="{C103B0A9-5ECA-4946-BF7D-FC0CA3838C1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958"/>
          <a:stretch/>
        </p:blipFill>
        <p:spPr>
          <a:xfrm>
            <a:off x="590757" y="271462"/>
            <a:ext cx="10482263" cy="6586538"/>
          </a:xfrm>
          <a:prstGeom prst="rect">
            <a:avLst/>
          </a:prstGeom>
        </p:spPr>
      </p:pic>
      <p:pic>
        <p:nvPicPr>
          <p:cNvPr id="5" name="Εικόνα 4">
            <a:extLst>
              <a:ext uri="{FF2B5EF4-FFF2-40B4-BE49-F238E27FC236}">
                <a16:creationId xmlns:a16="http://schemas.microsoft.com/office/drawing/2014/main" id="{26201FC0-463E-4FEE-A79A-1937B885B812}"/>
              </a:ext>
            </a:extLst>
          </p:cNvPr>
          <p:cNvPicPr>
            <a:picLocks noChangeAspect="1"/>
          </p:cNvPicPr>
          <p:nvPr/>
        </p:nvPicPr>
        <p:blipFill rotWithShape="1">
          <a:blip r:embed="rId3" cstate="print"/>
          <a:srcRect t="12292" r="6196" b="6458"/>
          <a:stretch/>
        </p:blipFill>
        <p:spPr>
          <a:xfrm>
            <a:off x="967410" y="617675"/>
            <a:ext cx="9748836" cy="4020586"/>
          </a:xfrm>
          <a:prstGeom prst="rect">
            <a:avLst/>
          </a:prstGeom>
        </p:spPr>
      </p:pic>
      <p:sp>
        <p:nvSpPr>
          <p:cNvPr id="4" name="TextBox 18">
            <a:extLst>
              <a:ext uri="{FF2B5EF4-FFF2-40B4-BE49-F238E27FC236}">
                <a16:creationId xmlns:a16="http://schemas.microsoft.com/office/drawing/2014/main" id="{588C1C5B-9492-4212-AB90-29BE96205125}"/>
              </a:ext>
            </a:extLst>
          </p:cNvPr>
          <p:cNvSpPr txBox="1">
            <a:spLocks noChangeArrowheads="1"/>
          </p:cNvSpPr>
          <p:nvPr/>
        </p:nvSpPr>
        <p:spPr bwMode="auto">
          <a:xfrm>
            <a:off x="119268" y="6251631"/>
            <a:ext cx="13131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a:r>
              <a:rPr lang="en-US" sz="2800" b="1" dirty="0">
                <a:latin typeface="+mn-lt"/>
              </a:rPr>
              <a:t>TID : 75</a:t>
            </a:r>
            <a:endParaRPr lang="el-GR" sz="2800" b="1" dirty="0">
              <a:latin typeface="+mn-lt"/>
            </a:endParaRPr>
          </a:p>
        </p:txBody>
      </p:sp>
    </p:spTree>
    <p:extLst>
      <p:ext uri="{BB962C8B-B14F-4D97-AF65-F5344CB8AC3E}">
        <p14:creationId xmlns:p14="http://schemas.microsoft.com/office/powerpoint/2010/main" val="2382871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descr="Εικόνα που περιέχει στιγμιότυπο οθόνης&#10;&#10;Η περιγραφή δημιουργήθηκε με πολύ υψηλή αξιοπιστία">
            <a:extLst>
              <a:ext uri="{FF2B5EF4-FFF2-40B4-BE49-F238E27FC236}">
                <a16:creationId xmlns:a16="http://schemas.microsoft.com/office/drawing/2014/main" id="{2420ABD5-4F65-4B0D-A111-A70BED5641B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958"/>
          <a:stretch/>
        </p:blipFill>
        <p:spPr>
          <a:xfrm>
            <a:off x="590757" y="271462"/>
            <a:ext cx="10482263" cy="6586538"/>
          </a:xfrm>
          <a:prstGeom prst="rect">
            <a:avLst/>
          </a:prstGeom>
        </p:spPr>
      </p:pic>
      <p:pic>
        <p:nvPicPr>
          <p:cNvPr id="2" name="Εικόνα 1">
            <a:extLst>
              <a:ext uri="{FF2B5EF4-FFF2-40B4-BE49-F238E27FC236}">
                <a16:creationId xmlns:a16="http://schemas.microsoft.com/office/drawing/2014/main" id="{234AD543-C23C-4EA3-B943-22F1A49DF14C}"/>
              </a:ext>
            </a:extLst>
          </p:cNvPr>
          <p:cNvPicPr>
            <a:picLocks noChangeAspect="1"/>
          </p:cNvPicPr>
          <p:nvPr/>
        </p:nvPicPr>
        <p:blipFill rotWithShape="1">
          <a:blip r:embed="rId3" cstate="print"/>
          <a:srcRect t="12916" r="6549" b="6251"/>
          <a:stretch/>
        </p:blipFill>
        <p:spPr>
          <a:xfrm>
            <a:off x="966788" y="628649"/>
            <a:ext cx="9763125" cy="4000501"/>
          </a:xfrm>
          <a:prstGeom prst="rect">
            <a:avLst/>
          </a:prstGeom>
        </p:spPr>
      </p:pic>
      <p:sp>
        <p:nvSpPr>
          <p:cNvPr id="5" name="TextBox 18">
            <a:extLst>
              <a:ext uri="{FF2B5EF4-FFF2-40B4-BE49-F238E27FC236}">
                <a16:creationId xmlns:a16="http://schemas.microsoft.com/office/drawing/2014/main" id="{1D43B9DF-EDF7-459F-B036-E499BD99204C}"/>
              </a:ext>
            </a:extLst>
          </p:cNvPr>
          <p:cNvSpPr txBox="1">
            <a:spLocks noChangeArrowheads="1"/>
          </p:cNvSpPr>
          <p:nvPr/>
        </p:nvSpPr>
        <p:spPr bwMode="auto">
          <a:xfrm>
            <a:off x="119268" y="6251631"/>
            <a:ext cx="13131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a:r>
              <a:rPr lang="en-US" sz="2800" b="1" dirty="0">
                <a:latin typeface="+mn-lt"/>
              </a:rPr>
              <a:t>TID : 75</a:t>
            </a:r>
            <a:endParaRPr lang="el-GR" sz="2800" b="1" dirty="0">
              <a:latin typeface="+mn-lt"/>
            </a:endParaRPr>
          </a:p>
        </p:txBody>
      </p:sp>
    </p:spTree>
    <p:extLst>
      <p:ext uri="{BB962C8B-B14F-4D97-AF65-F5344CB8AC3E}">
        <p14:creationId xmlns:p14="http://schemas.microsoft.com/office/powerpoint/2010/main" val="150865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descr="Εικόνα που περιέχει στιγμιότυπο οθόνης&#10;&#10;Η περιγραφή δημιουργήθηκε με πολύ υψηλή αξιοπιστία">
            <a:extLst>
              <a:ext uri="{FF2B5EF4-FFF2-40B4-BE49-F238E27FC236}">
                <a16:creationId xmlns:a16="http://schemas.microsoft.com/office/drawing/2014/main" id="{0AC8E698-63E0-430E-B407-C8BE27C6A8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958"/>
          <a:stretch/>
        </p:blipFill>
        <p:spPr>
          <a:xfrm>
            <a:off x="590757" y="271462"/>
            <a:ext cx="10482263" cy="6586538"/>
          </a:xfrm>
          <a:prstGeom prst="rect">
            <a:avLst/>
          </a:prstGeom>
        </p:spPr>
      </p:pic>
      <p:pic>
        <p:nvPicPr>
          <p:cNvPr id="2" name="Εικόνα 1">
            <a:extLst>
              <a:ext uri="{FF2B5EF4-FFF2-40B4-BE49-F238E27FC236}">
                <a16:creationId xmlns:a16="http://schemas.microsoft.com/office/drawing/2014/main" id="{622FE2AA-A8E8-4EE4-AF19-0FCC1282E776}"/>
              </a:ext>
            </a:extLst>
          </p:cNvPr>
          <p:cNvPicPr>
            <a:picLocks noChangeAspect="1"/>
          </p:cNvPicPr>
          <p:nvPr/>
        </p:nvPicPr>
        <p:blipFill rotWithShape="1">
          <a:blip r:embed="rId3" cstate="print"/>
          <a:srcRect t="11042" r="7490" b="6249"/>
          <a:stretch/>
        </p:blipFill>
        <p:spPr>
          <a:xfrm>
            <a:off x="957262" y="642938"/>
            <a:ext cx="9744076" cy="3986212"/>
          </a:xfrm>
          <a:prstGeom prst="rect">
            <a:avLst/>
          </a:prstGeom>
        </p:spPr>
      </p:pic>
      <p:sp>
        <p:nvSpPr>
          <p:cNvPr id="5" name="TextBox 18">
            <a:extLst>
              <a:ext uri="{FF2B5EF4-FFF2-40B4-BE49-F238E27FC236}">
                <a16:creationId xmlns:a16="http://schemas.microsoft.com/office/drawing/2014/main" id="{CB869E12-8DAC-471C-A673-A1BFCAAFB61E}"/>
              </a:ext>
            </a:extLst>
          </p:cNvPr>
          <p:cNvSpPr txBox="1">
            <a:spLocks noChangeArrowheads="1"/>
          </p:cNvSpPr>
          <p:nvPr/>
        </p:nvSpPr>
        <p:spPr bwMode="auto">
          <a:xfrm>
            <a:off x="119268" y="6251631"/>
            <a:ext cx="13131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a:r>
              <a:rPr lang="en-US" sz="2800" b="1" dirty="0">
                <a:latin typeface="+mn-lt"/>
              </a:rPr>
              <a:t>TID : 75</a:t>
            </a:r>
            <a:endParaRPr lang="el-GR" sz="2800" b="1" dirty="0">
              <a:latin typeface="+mn-lt"/>
            </a:endParaRPr>
          </a:p>
        </p:txBody>
      </p:sp>
    </p:spTree>
    <p:extLst>
      <p:ext uri="{BB962C8B-B14F-4D97-AF65-F5344CB8AC3E}">
        <p14:creationId xmlns:p14="http://schemas.microsoft.com/office/powerpoint/2010/main" val="4050091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descr="Εικόνα που περιέχει στιγμιότυπο οθόνης&#10;&#10;Η περιγραφή δημιουργήθηκε με πολύ υψηλή αξιοπιστία">
            <a:extLst>
              <a:ext uri="{FF2B5EF4-FFF2-40B4-BE49-F238E27FC236}">
                <a16:creationId xmlns:a16="http://schemas.microsoft.com/office/drawing/2014/main" id="{B7A6F138-9586-45FE-806F-B29E1E56A0A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958"/>
          <a:stretch/>
        </p:blipFill>
        <p:spPr>
          <a:xfrm>
            <a:off x="590757" y="271462"/>
            <a:ext cx="10482263" cy="6586538"/>
          </a:xfrm>
          <a:prstGeom prst="rect">
            <a:avLst/>
          </a:prstGeom>
        </p:spPr>
      </p:pic>
      <p:pic>
        <p:nvPicPr>
          <p:cNvPr id="2" name="Εικόνα 1">
            <a:extLst>
              <a:ext uri="{FF2B5EF4-FFF2-40B4-BE49-F238E27FC236}">
                <a16:creationId xmlns:a16="http://schemas.microsoft.com/office/drawing/2014/main" id="{60F8C286-043C-4168-B994-5E8662570A8A}"/>
              </a:ext>
            </a:extLst>
          </p:cNvPr>
          <p:cNvPicPr>
            <a:picLocks noChangeAspect="1"/>
          </p:cNvPicPr>
          <p:nvPr/>
        </p:nvPicPr>
        <p:blipFill rotWithShape="1">
          <a:blip r:embed="rId3" cstate="print"/>
          <a:srcRect t="12291" r="6549" b="7084"/>
          <a:stretch/>
        </p:blipFill>
        <p:spPr>
          <a:xfrm>
            <a:off x="938213" y="600076"/>
            <a:ext cx="9782796" cy="4051438"/>
          </a:xfrm>
          <a:prstGeom prst="rect">
            <a:avLst/>
          </a:prstGeom>
        </p:spPr>
      </p:pic>
      <p:sp>
        <p:nvSpPr>
          <p:cNvPr id="5" name="TextBox 18">
            <a:extLst>
              <a:ext uri="{FF2B5EF4-FFF2-40B4-BE49-F238E27FC236}">
                <a16:creationId xmlns:a16="http://schemas.microsoft.com/office/drawing/2014/main" id="{3BAF298A-36DA-42A1-90E1-D5434E93D8F9}"/>
              </a:ext>
            </a:extLst>
          </p:cNvPr>
          <p:cNvSpPr txBox="1">
            <a:spLocks noChangeArrowheads="1"/>
          </p:cNvSpPr>
          <p:nvPr/>
        </p:nvSpPr>
        <p:spPr bwMode="auto">
          <a:xfrm>
            <a:off x="119268" y="6251631"/>
            <a:ext cx="13131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a:r>
              <a:rPr lang="en-US" sz="2800" b="1" dirty="0">
                <a:latin typeface="+mn-lt"/>
              </a:rPr>
              <a:t>TID : 75</a:t>
            </a:r>
            <a:endParaRPr lang="el-GR" sz="2800" b="1" dirty="0">
              <a:latin typeface="+mn-lt"/>
            </a:endParaRPr>
          </a:p>
        </p:txBody>
      </p:sp>
    </p:spTree>
    <p:extLst>
      <p:ext uri="{BB962C8B-B14F-4D97-AF65-F5344CB8AC3E}">
        <p14:creationId xmlns:p14="http://schemas.microsoft.com/office/powerpoint/2010/main" val="1519226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l-GR" b="1" dirty="0">
                <a:solidFill>
                  <a:schemeClr val="accent3">
                    <a:lumMod val="50000"/>
                  </a:schemeClr>
                </a:solidFill>
                <a:effectLst>
                  <a:outerShdw blurRad="38100" dist="38100" dir="2700000" algn="tl">
                    <a:srgbClr val="000000">
                      <a:alpha val="43137"/>
                    </a:srgbClr>
                  </a:outerShdw>
                </a:effectLst>
                <a:latin typeface="+mn-lt"/>
              </a:rPr>
              <a:t>Η ομάδα</a:t>
            </a:r>
          </a:p>
        </p:txBody>
      </p:sp>
      <p:sp>
        <p:nvSpPr>
          <p:cNvPr id="3" name="2 - Θέση περιεχομένου"/>
          <p:cNvSpPr>
            <a:spLocks noGrp="1"/>
          </p:cNvSpPr>
          <p:nvPr>
            <p:ph idx="1"/>
          </p:nvPr>
        </p:nvSpPr>
        <p:spPr/>
        <p:txBody>
          <a:bodyPr>
            <a:normAutofit lnSpcReduction="10000"/>
          </a:bodyPr>
          <a:lstStyle/>
          <a:p>
            <a:r>
              <a:rPr lang="el-GR" sz="2800" dirty="0"/>
              <a:t>Λυμπεράκη Κωνσταντίνα</a:t>
            </a:r>
            <a:r>
              <a:rPr lang="en-US" sz="2800" dirty="0"/>
              <a:t> </a:t>
            </a:r>
            <a:r>
              <a:rPr lang="el-GR" sz="2800" dirty="0"/>
              <a:t>- Πολιτικός Μηχανικός</a:t>
            </a:r>
          </a:p>
          <a:p>
            <a:endParaRPr lang="el-GR" sz="2800" dirty="0"/>
          </a:p>
          <a:p>
            <a:r>
              <a:rPr lang="el-GR" sz="2800" dirty="0" err="1"/>
              <a:t>Μπέκος</a:t>
            </a:r>
            <a:r>
              <a:rPr lang="el-GR" sz="2800" dirty="0"/>
              <a:t> Βασίλης</a:t>
            </a:r>
            <a:r>
              <a:rPr lang="en-US" sz="2800" dirty="0"/>
              <a:t> </a:t>
            </a:r>
            <a:r>
              <a:rPr lang="el-GR" sz="2800" dirty="0"/>
              <a:t>- Μηχανικός Η/Υ</a:t>
            </a:r>
          </a:p>
          <a:p>
            <a:endParaRPr lang="el-GR" sz="2800" dirty="0"/>
          </a:p>
          <a:p>
            <a:r>
              <a:rPr lang="el-GR" sz="2800" dirty="0" err="1"/>
              <a:t>Νικολοπούλου</a:t>
            </a:r>
            <a:r>
              <a:rPr lang="el-GR" sz="2800" dirty="0"/>
              <a:t> Άννα</a:t>
            </a:r>
            <a:r>
              <a:rPr lang="en-US" sz="2800" dirty="0"/>
              <a:t> </a:t>
            </a:r>
            <a:r>
              <a:rPr lang="el-GR" sz="2800" dirty="0"/>
              <a:t>- Πολιτικός Μηχανικός</a:t>
            </a:r>
          </a:p>
          <a:p>
            <a:endParaRPr lang="el-GR" sz="2800" dirty="0"/>
          </a:p>
          <a:p>
            <a:r>
              <a:rPr lang="el-GR" sz="2800" dirty="0"/>
              <a:t>Παππά Σοφία</a:t>
            </a:r>
            <a:r>
              <a:rPr lang="en-US" sz="2800" dirty="0"/>
              <a:t> </a:t>
            </a:r>
            <a:r>
              <a:rPr lang="el-GR" sz="2800" dirty="0"/>
              <a:t>- Πολιτικός Μηχανικός</a:t>
            </a:r>
          </a:p>
          <a:p>
            <a:endParaRPr lang="el-GR" sz="2800" dirty="0"/>
          </a:p>
          <a:p>
            <a:r>
              <a:rPr lang="el-GR" sz="2800" dirty="0" err="1"/>
              <a:t>Φρένγκου</a:t>
            </a:r>
            <a:r>
              <a:rPr lang="el-GR" sz="2800" dirty="0"/>
              <a:t> Έλτον - Μηχανικός Η/Υ</a:t>
            </a:r>
          </a:p>
          <a:p>
            <a:pPr>
              <a:buNone/>
            </a:pPr>
            <a:endParaRPr lang="el-GR" sz="2800" dirty="0"/>
          </a:p>
          <a:p>
            <a:endParaRPr lang="el-GR" dirty="0"/>
          </a:p>
          <a:p>
            <a:endParaRPr lang="el-GR" dirty="0"/>
          </a:p>
        </p:txBody>
      </p:sp>
      <p:sp>
        <p:nvSpPr>
          <p:cNvPr id="4" name="TextBox 18">
            <a:extLst>
              <a:ext uri="{FF2B5EF4-FFF2-40B4-BE49-F238E27FC236}">
                <a16:creationId xmlns:a16="http://schemas.microsoft.com/office/drawing/2014/main" id="{980EDC15-210B-40BC-B67A-C74418FF866E}"/>
              </a:ext>
            </a:extLst>
          </p:cNvPr>
          <p:cNvSpPr txBox="1">
            <a:spLocks noChangeArrowheads="1"/>
          </p:cNvSpPr>
          <p:nvPr/>
        </p:nvSpPr>
        <p:spPr bwMode="auto">
          <a:xfrm>
            <a:off x="119268" y="6251631"/>
            <a:ext cx="13131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a:r>
              <a:rPr lang="en-US" sz="2800" b="1" dirty="0">
                <a:latin typeface="+mn-lt"/>
              </a:rPr>
              <a:t>TID : 75</a:t>
            </a:r>
            <a:endParaRPr lang="el-GR" sz="2800" b="1" dirty="0">
              <a:latin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descr="photo-1433838552652-f9a46b332c40.jpeg"/>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Lst>
          </a:blip>
          <a:srcRect t="20236" b="20236"/>
          <a:stretch>
            <a:fillRect/>
          </a:stretch>
        </p:blipFill>
        <p:spPr>
          <a:xfrm>
            <a:off x="-3" y="991306"/>
            <a:ext cx="12192000" cy="5162551"/>
          </a:xfrm>
          <a:prstGeom prst="rect">
            <a:avLst/>
          </a:prstGeom>
        </p:spPr>
      </p:pic>
      <p:sp>
        <p:nvSpPr>
          <p:cNvPr id="3" name="TextBox 2"/>
          <p:cNvSpPr txBox="1"/>
          <p:nvPr/>
        </p:nvSpPr>
        <p:spPr>
          <a:xfrm>
            <a:off x="463259" y="319333"/>
            <a:ext cx="11265477" cy="523220"/>
          </a:xfrm>
          <a:prstGeom prst="rect">
            <a:avLst/>
          </a:prstGeom>
          <a:noFill/>
        </p:spPr>
        <p:txBody>
          <a:bodyPr wrap="square" rtlCol="0">
            <a:spAutoFit/>
          </a:bodyPr>
          <a:lstStyle/>
          <a:p>
            <a:pPr algn="ctr"/>
            <a:r>
              <a:rPr lang="el-GR" sz="2800" b="1" dirty="0"/>
              <a:t>ΕΥΧΑΡΙΣΤΟΥΜΕ ΠΟΛΥ!</a:t>
            </a:r>
            <a:endParaRPr lang="en-US" sz="2800" b="1" dirty="0"/>
          </a:p>
        </p:txBody>
      </p:sp>
      <p:sp>
        <p:nvSpPr>
          <p:cNvPr id="4" name="TextBox 18">
            <a:extLst>
              <a:ext uri="{FF2B5EF4-FFF2-40B4-BE49-F238E27FC236}">
                <a16:creationId xmlns:a16="http://schemas.microsoft.com/office/drawing/2014/main" id="{E93D7267-AF24-4230-85B8-42FDF893E2D3}"/>
              </a:ext>
            </a:extLst>
          </p:cNvPr>
          <p:cNvSpPr txBox="1">
            <a:spLocks noChangeArrowheads="1"/>
          </p:cNvSpPr>
          <p:nvPr/>
        </p:nvSpPr>
        <p:spPr bwMode="auto">
          <a:xfrm>
            <a:off x="5439409" y="6343982"/>
            <a:ext cx="13131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a:r>
              <a:rPr lang="en-US" sz="2800" b="1" dirty="0">
                <a:latin typeface="+mn-lt"/>
              </a:rPr>
              <a:t>TID : 75</a:t>
            </a:r>
            <a:endParaRPr lang="el-GR" sz="2800" b="1" dirty="0">
              <a:latin typeface="+mn-lt"/>
            </a:endParaRPr>
          </a:p>
        </p:txBody>
      </p:sp>
    </p:spTree>
    <p:extLst>
      <p:ext uri="{BB962C8B-B14F-4D97-AF65-F5344CB8AC3E}">
        <p14:creationId xmlns:p14="http://schemas.microsoft.com/office/powerpoint/2010/main" val="483779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descr="photo-1433838552652-f9a46b332c40.jpeg"/>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Lst>
          </a:blip>
          <a:srcRect t="20236" b="20236"/>
          <a:stretch>
            <a:fillRect/>
          </a:stretch>
        </p:blipFill>
        <p:spPr>
          <a:xfrm>
            <a:off x="-3" y="991306"/>
            <a:ext cx="12192000" cy="5162551"/>
          </a:xfrm>
          <a:prstGeom prst="rect">
            <a:avLst/>
          </a:prstGeom>
        </p:spPr>
      </p:pic>
      <p:sp>
        <p:nvSpPr>
          <p:cNvPr id="3" name="TextBox 2"/>
          <p:cNvSpPr txBox="1"/>
          <p:nvPr/>
        </p:nvSpPr>
        <p:spPr>
          <a:xfrm>
            <a:off x="463259" y="319333"/>
            <a:ext cx="11265477" cy="523220"/>
          </a:xfrm>
          <a:prstGeom prst="rect">
            <a:avLst/>
          </a:prstGeom>
          <a:noFill/>
        </p:spPr>
        <p:txBody>
          <a:bodyPr wrap="square" rtlCol="0">
            <a:spAutoFit/>
          </a:bodyPr>
          <a:lstStyle/>
          <a:p>
            <a:pPr algn="ctr"/>
            <a:r>
              <a:rPr lang="el-GR" sz="2800" b="1" dirty="0"/>
              <a:t>ΕΞΥΠΝΗ ΚΑΡΤΑ ΓΙΑ ΤΑ ΜΕΣΑ ΜΑΖΙΚΗΣ ΜΕΤΑΦΟΡΑΣ</a:t>
            </a:r>
            <a:endParaRPr lang="en-US" sz="2800" b="1" dirty="0"/>
          </a:p>
        </p:txBody>
      </p:sp>
      <p:sp>
        <p:nvSpPr>
          <p:cNvPr id="4" name="TextBox 18">
            <a:extLst>
              <a:ext uri="{FF2B5EF4-FFF2-40B4-BE49-F238E27FC236}">
                <a16:creationId xmlns:a16="http://schemas.microsoft.com/office/drawing/2014/main" id="{E93D7267-AF24-4230-85B8-42FDF893E2D3}"/>
              </a:ext>
            </a:extLst>
          </p:cNvPr>
          <p:cNvSpPr txBox="1">
            <a:spLocks noChangeArrowheads="1"/>
          </p:cNvSpPr>
          <p:nvPr/>
        </p:nvSpPr>
        <p:spPr bwMode="auto">
          <a:xfrm>
            <a:off x="5439409" y="6343982"/>
            <a:ext cx="13131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a:r>
              <a:rPr lang="en-US" sz="2800" b="1" dirty="0">
                <a:latin typeface="+mn-lt"/>
              </a:rPr>
              <a:t>TID : 75</a:t>
            </a:r>
            <a:endParaRPr lang="el-GR" sz="2800" b="1" dirty="0">
              <a:latin typeface="+mn-lt"/>
            </a:endParaRPr>
          </a:p>
        </p:txBody>
      </p:sp>
    </p:spTree>
    <p:extLst>
      <p:ext uri="{BB962C8B-B14F-4D97-AF65-F5344CB8AC3E}">
        <p14:creationId xmlns:p14="http://schemas.microsoft.com/office/powerpoint/2010/main" val="383739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Εικόνα 4">
            <a:extLst>
              <a:ext uri="{FF2B5EF4-FFF2-40B4-BE49-F238E27FC236}">
                <a16:creationId xmlns:a16="http://schemas.microsoft.com/office/drawing/2014/main" id="{5C1AE457-4108-4941-A99B-26118BB806F9}"/>
              </a:ext>
            </a:extLst>
          </p:cNvPr>
          <p:cNvPicPr>
            <a:picLocks noChangeAspect="1"/>
          </p:cNvPicPr>
          <p:nvPr/>
        </p:nvPicPr>
        <p:blipFill>
          <a:blip r:embed="rId3" cstate="print"/>
          <a:stretch>
            <a:fillRect/>
          </a:stretch>
        </p:blipFill>
        <p:spPr>
          <a:xfrm>
            <a:off x="954156" y="844909"/>
            <a:ext cx="3941694" cy="3803125"/>
          </a:xfrm>
          <a:prstGeom prst="rect">
            <a:avLst/>
          </a:prstGeom>
        </p:spPr>
      </p:pic>
      <p:sp>
        <p:nvSpPr>
          <p:cNvPr id="20" name="AutoShape 8" descr="https://mail.google.com/mail/u/0?ui=2&amp;ik=d0f8f2ed3f&amp;attid=0.2&amp;permmsgid=msg-f:1604688030483659812&amp;th=1644ff43004cbc24&amp;view=fimg&amp;sz=w1600-h1000&amp;attbid=ANGjdJ-mEZcf710riEFYWGteRmATAfw4kUoeq_L8LfpUBGBzbSV72WiWYdi7mSVqUyE1h_E2pU_O5tXHpM66Iat4nR137eOqzFRDsFa7q_7TxzfdPs2HuhifwiWBlBY&amp;disp=emb&amp;realattid=ii_jj16ptvk0_1644ff3be9d0f02d">
            <a:extLst>
              <a:ext uri="{FF2B5EF4-FFF2-40B4-BE49-F238E27FC236}">
                <a16:creationId xmlns:a16="http://schemas.microsoft.com/office/drawing/2014/main" id="{48A6D529-D448-445B-958D-419042E852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grpSp>
        <p:nvGrpSpPr>
          <p:cNvPr id="31" name="Ομάδα 30">
            <a:extLst>
              <a:ext uri="{FF2B5EF4-FFF2-40B4-BE49-F238E27FC236}">
                <a16:creationId xmlns:a16="http://schemas.microsoft.com/office/drawing/2014/main" id="{AA4ED668-C15A-4F26-A601-D71321FDD755}"/>
              </a:ext>
            </a:extLst>
          </p:cNvPr>
          <p:cNvGrpSpPr/>
          <p:nvPr/>
        </p:nvGrpSpPr>
        <p:grpSpPr>
          <a:xfrm>
            <a:off x="3280511" y="-1514911"/>
            <a:ext cx="8435240" cy="5744012"/>
            <a:chOff x="5417476" y="-1114201"/>
            <a:chExt cx="6982543" cy="5236908"/>
          </a:xfrm>
        </p:grpSpPr>
        <p:pic>
          <p:nvPicPr>
            <p:cNvPr id="2064" name="Picture 16" descr="ÎÏÎ¿ÏÎ­Î»ÎµÏÎ¼Î± ÎµÎ¹ÎºÏÎ½Î±Ï Î³Î¹Î± transportation gif">
              <a:extLst>
                <a:ext uri="{FF2B5EF4-FFF2-40B4-BE49-F238E27FC236}">
                  <a16:creationId xmlns:a16="http://schemas.microsoft.com/office/drawing/2014/main" id="{E7CFC4C2-3BB0-4764-A3AA-F5C6B9A2AC36}"/>
                </a:ext>
              </a:extLst>
            </p:cNvPr>
            <p:cNvPicPr>
              <a:picLocks noChangeAspect="1" noChangeArrowheads="1" noCrop="1"/>
            </p:cNvPicPr>
            <p:nvPr/>
          </p:nvPicPr>
          <p:blipFill>
            <a:blip r:embed="rId4" cstate="print">
              <a:clrChange>
                <a:clrFrom>
                  <a:srgbClr val="73D1FB"/>
                </a:clrFrom>
                <a:clrTo>
                  <a:srgbClr val="73D1FB">
                    <a:alpha val="0"/>
                  </a:srgbClr>
                </a:clrTo>
              </a:clrChange>
              <a:biLevel thresh="75000"/>
              <a:extLst>
                <a:ext uri="{28A0092B-C50C-407E-A947-70E740481C1C}">
                  <a14:useLocalDpi xmlns:a14="http://schemas.microsoft.com/office/drawing/2010/main" val="0"/>
                </a:ext>
              </a:extLst>
            </a:blip>
            <a:srcRect/>
            <a:stretch>
              <a:fillRect/>
            </a:stretch>
          </p:blipFill>
          <p:spPr bwMode="auto">
            <a:xfrm>
              <a:off x="5417476" y="-1114201"/>
              <a:ext cx="6982543" cy="5236908"/>
            </a:xfrm>
            <a:prstGeom prst="rect">
              <a:avLst/>
            </a:prstGeom>
            <a:noFill/>
            <a:extLst>
              <a:ext uri="{909E8E84-426E-40DD-AFC4-6F175D3DCCD1}">
                <a14:hiddenFill xmlns:a14="http://schemas.microsoft.com/office/drawing/2010/main">
                  <a:solidFill>
                    <a:srgbClr val="FFFFFF"/>
                  </a:solidFill>
                </a14:hiddenFill>
              </a:ext>
            </a:extLst>
          </p:spPr>
        </p:pic>
        <p:sp>
          <p:nvSpPr>
            <p:cNvPr id="28" name="Ορθογώνιο 27">
              <a:extLst>
                <a:ext uri="{FF2B5EF4-FFF2-40B4-BE49-F238E27FC236}">
                  <a16:creationId xmlns:a16="http://schemas.microsoft.com/office/drawing/2014/main" id="{21A1ECA4-4080-4232-B4A7-F3C17AC905CB}"/>
                </a:ext>
              </a:extLst>
            </p:cNvPr>
            <p:cNvSpPr/>
            <p:nvPr/>
          </p:nvSpPr>
          <p:spPr>
            <a:xfrm>
              <a:off x="5920187" y="789322"/>
              <a:ext cx="1334913"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grpSp>
      <p:pic>
        <p:nvPicPr>
          <p:cNvPr id="16" name="Εικόνα 15">
            <a:extLst>
              <a:ext uri="{FF2B5EF4-FFF2-40B4-BE49-F238E27FC236}">
                <a16:creationId xmlns:a16="http://schemas.microsoft.com/office/drawing/2014/main" id="{C2A7C08A-9F3E-44F0-97A4-A53D5E921FF1}"/>
              </a:ext>
            </a:extLst>
          </p:cNvPr>
          <p:cNvPicPr>
            <a:picLocks noChangeAspect="1"/>
          </p:cNvPicPr>
          <p:nvPr/>
        </p:nvPicPr>
        <p:blipFill rotWithShape="1">
          <a:blip r:embed="rId5" cstate="print"/>
          <a:srcRect r="30389"/>
          <a:stretch/>
        </p:blipFill>
        <p:spPr>
          <a:xfrm>
            <a:off x="4423691" y="1295939"/>
            <a:ext cx="1310359" cy="1053747"/>
          </a:xfrm>
          <a:prstGeom prst="rect">
            <a:avLst/>
          </a:prstGeom>
        </p:spPr>
      </p:pic>
      <p:pic>
        <p:nvPicPr>
          <p:cNvPr id="30" name="Εικόνα 29">
            <a:extLst>
              <a:ext uri="{FF2B5EF4-FFF2-40B4-BE49-F238E27FC236}">
                <a16:creationId xmlns:a16="http://schemas.microsoft.com/office/drawing/2014/main" id="{F62819A0-97A1-4C30-AF90-AA4966989A30}"/>
              </a:ext>
            </a:extLst>
          </p:cNvPr>
          <p:cNvPicPr>
            <a:picLocks noChangeAspect="1"/>
          </p:cNvPicPr>
          <p:nvPr/>
        </p:nvPicPr>
        <p:blipFill rotWithShape="1">
          <a:blip r:embed="rId6" cstate="print">
            <a:clrChange>
              <a:clrFrom>
                <a:srgbClr val="93AD28"/>
              </a:clrFrom>
              <a:clrTo>
                <a:srgbClr val="93AD28">
                  <a:alpha val="0"/>
                </a:srgbClr>
              </a:clrTo>
            </a:clrChange>
            <a:extLst>
              <a:ext uri="{BEBA8EAE-BF5A-486C-A8C5-ECC9F3942E4B}">
                <a14:imgProps xmlns:a14="http://schemas.microsoft.com/office/drawing/2010/main">
                  <a14:imgLayer r:embed="rId7">
                    <a14:imgEffect>
                      <a14:backgroundRemoval t="50885" b="93658" l="31152" r="92188">
                        <a14:foregroundMark x1="74512" y1="69322" x2="74512" y2="69322"/>
                        <a14:foregroundMark x1="83594" y1="82301" x2="83594" y2="82301"/>
                        <a14:foregroundMark x1="73730" y1="84956" x2="73730" y2="84956"/>
                        <a14:foregroundMark x1="75977" y1="86136" x2="75977" y2="86136"/>
                        <a14:foregroundMark x1="75977" y1="86283" x2="75977" y2="86283"/>
                        <a14:foregroundMark x1="77441" y1="86578" x2="82813" y2="83628"/>
                        <a14:foregroundMark x1="82813" y1="83628" x2="82813" y2="83628"/>
                        <a14:foregroundMark x1="83398" y1="83186" x2="83398" y2="83186"/>
                        <a14:foregroundMark x1="85449" y1="90708" x2="85449" y2="90708"/>
                        <a14:foregroundMark x1="85449" y1="90708" x2="85449" y2="90708"/>
                        <a14:foregroundMark x1="91309" y1="69764" x2="91309" y2="69764"/>
                        <a14:foregroundMark x1="92188" y1="69469" x2="92188" y2="69469"/>
                        <a14:foregroundMark x1="92188" y1="69469" x2="92188" y2="69469"/>
                        <a14:foregroundMark x1="92188" y1="69469" x2="92188" y2="69469"/>
                        <a14:foregroundMark x1="90332" y1="87906" x2="90332" y2="87906"/>
                        <a14:foregroundMark x1="90039" y1="87611" x2="90039" y2="87611"/>
                        <a14:foregroundMark x1="70117" y1="53835" x2="71680" y2="63717"/>
                        <a14:foregroundMark x1="71680" y1="63717" x2="71680" y2="63717"/>
                        <a14:foregroundMark x1="71680" y1="63717" x2="71680" y2="63717"/>
                        <a14:foregroundMark x1="69922" y1="55605" x2="69922" y2="55605"/>
                        <a14:foregroundMark x1="68945" y1="52507" x2="71094" y2="52212"/>
                        <a14:foregroundMark x1="78906" y1="55162" x2="80469" y2="53097"/>
                        <a14:foregroundMark x1="77148" y1="54720" x2="80371" y2="53835"/>
                        <a14:foregroundMark x1="80371" y1="53835" x2="80371" y2="53835"/>
                        <a14:foregroundMark x1="85449" y1="53392" x2="86523" y2="52950"/>
                        <a14:foregroundMark x1="87109" y1="52507" x2="88086" y2="52507"/>
                        <a14:foregroundMark x1="88672" y1="52212" x2="88672" y2="52212"/>
                        <a14:foregroundMark x1="88574" y1="52212" x2="88574" y2="52212"/>
                        <a14:foregroundMark x1="87988" y1="52212" x2="89160" y2="54867"/>
                        <a14:foregroundMark x1="87207" y1="51327" x2="87207" y2="51327"/>
                        <a14:foregroundMark x1="87207" y1="51327" x2="86816" y2="51622"/>
                        <a14:foregroundMark x1="86816" y1="51622" x2="84863" y2="53097"/>
                        <a14:foregroundMark x1="84863" y1="53097" x2="84863" y2="53097"/>
                        <a14:foregroundMark x1="85742" y1="52212" x2="87402" y2="51327"/>
                        <a14:foregroundMark x1="87402" y1="51327" x2="87402" y2="51327"/>
                        <a14:foregroundMark x1="85742" y1="52212" x2="85742" y2="52212"/>
                        <a14:foregroundMark x1="70703" y1="50885" x2="70703" y2="50885"/>
                        <a14:foregroundMark x1="69922" y1="51180" x2="69922" y2="51180"/>
                        <a14:foregroundMark x1="70117" y1="51327" x2="68750" y2="51622"/>
                        <a14:foregroundMark x1="70215" y1="92035" x2="72266" y2="90118"/>
                        <a14:foregroundMark x1="60156" y1="66224" x2="60840" y2="72419"/>
                        <a14:foregroundMark x1="61035" y1="74189" x2="61914" y2="80531"/>
                        <a14:foregroundMark x1="62012" y1="83628" x2="62598" y2="91003"/>
                        <a14:foregroundMark x1="62598" y1="91003" x2="62598" y2="91003"/>
                        <a14:foregroundMark x1="60742" y1="92330" x2="54688" y2="84808"/>
                        <a14:foregroundMark x1="54688" y1="84808" x2="54688" y2="76991"/>
                        <a14:foregroundMark x1="54688" y1="76991" x2="54688" y2="76991"/>
                        <a14:foregroundMark x1="59863" y1="90560" x2="59082" y2="67552"/>
                        <a14:foregroundMark x1="59082" y1="67552" x2="59082" y2="67552"/>
                        <a14:foregroundMark x1="59082" y1="92035" x2="62793" y2="92035"/>
                        <a14:foregroundMark x1="58984" y1="92035" x2="63184" y2="91888"/>
                        <a14:foregroundMark x1="58203" y1="92330" x2="59961" y2="92920"/>
                        <a14:foregroundMark x1="59375" y1="65487" x2="60742" y2="65782"/>
                        <a14:foregroundMark x1="60840" y1="65782" x2="61914" y2="65487"/>
                        <a14:foregroundMark x1="61914" y1="65487" x2="62793" y2="64897"/>
                        <a14:foregroundMark x1="60840" y1="64897" x2="59570" y2="65487"/>
                        <a14:foregroundMark x1="59570" y1="65782" x2="59570" y2="65782"/>
                        <a14:foregroundMark x1="58203" y1="67994" x2="58203" y2="67994"/>
                        <a14:foregroundMark x1="58203" y1="67699" x2="58203" y2="67699"/>
                        <a14:foregroundMark x1="58203" y1="67699" x2="58203" y2="67699"/>
                        <a14:foregroundMark x1="58203" y1="67699" x2="58203" y2="67699"/>
                        <a14:foregroundMark x1="58203" y1="68142" x2="58203" y2="68142"/>
                        <a14:foregroundMark x1="58203" y1="68879" x2="58203" y2="68879"/>
                        <a14:foregroundMark x1="58203" y1="68879" x2="58203" y2="68879"/>
                        <a14:foregroundMark x1="58105" y1="69027" x2="58105" y2="69027"/>
                        <a14:foregroundMark x1="58398" y1="67699" x2="58203" y2="71239"/>
                        <a14:foregroundMark x1="58203" y1="71239" x2="58203" y2="70649"/>
                        <a14:foregroundMark x1="58398" y1="69469" x2="58496" y2="67109"/>
                        <a14:foregroundMark x1="58496" y1="66814" x2="58496" y2="66814"/>
                        <a14:foregroundMark x1="58105" y1="68142" x2="58105" y2="71976"/>
                        <a14:foregroundMark x1="57910" y1="72124" x2="57910" y2="72124"/>
                        <a14:foregroundMark x1="52539" y1="72566" x2="54590" y2="72566"/>
                        <a14:foregroundMark x1="54590" y1="72566" x2="54590" y2="72566"/>
                        <a14:foregroundMark x1="54297" y1="73304" x2="52051" y2="73304"/>
                        <a14:foregroundMark x1="52344" y1="92330" x2="56738" y2="90708"/>
                        <a14:foregroundMark x1="56738" y1="90708" x2="56738" y2="90708"/>
                        <a14:foregroundMark x1="54688" y1="93215" x2="53516" y2="82596"/>
                        <a14:foregroundMark x1="53516" y1="82596" x2="53516" y2="82596"/>
                        <a14:foregroundMark x1="51465" y1="73009" x2="51465" y2="73009"/>
                        <a14:foregroundMark x1="51367" y1="73009" x2="51367" y2="73009"/>
                        <a14:foregroundMark x1="51660" y1="73304" x2="53125" y2="73304"/>
                        <a14:foregroundMark x1="51953" y1="92920" x2="56738" y2="91593"/>
                        <a14:foregroundMark x1="56738" y1="91593" x2="56738" y2="91593"/>
                        <a14:foregroundMark x1="47363" y1="83481" x2="46680" y2="80088"/>
                        <a14:foregroundMark x1="46680" y1="79056" x2="47949" y2="93805"/>
                        <a14:foregroundMark x1="44727" y1="92330" x2="47070" y2="92773"/>
                        <a14:foregroundMark x1="37402" y1="92330" x2="42383" y2="92773"/>
                        <a14:foregroundMark x1="42383" y1="92773" x2="42383" y2="92773"/>
                        <a14:foregroundMark x1="38477" y1="93363" x2="38867" y2="93363"/>
                        <a14:foregroundMark x1="37305" y1="93215" x2="41699" y2="93658"/>
                        <a14:foregroundMark x1="60742" y1="93215" x2="63477" y2="92920"/>
                        <a14:foregroundMark x1="63184" y1="64897" x2="63184" y2="64897"/>
                        <a14:foregroundMark x1="63184" y1="64897" x2="63184" y2="64897"/>
                        <a14:foregroundMark x1="34180" y1="93805" x2="33789" y2="88938"/>
                        <a14:foregroundMark x1="31152" y1="89823" x2="36035" y2="90118"/>
                        <a14:foregroundMark x1="36035" y1="90118" x2="36133" y2="90265"/>
                        <a14:foregroundMark x1="31445" y1="93658" x2="32324" y2="93658"/>
                        <a14:foregroundMark x1="35938" y1="88938" x2="32910" y2="89381"/>
                        <a14:foregroundMark x1="39453" y1="84366" x2="43164" y2="86283"/>
                        <a14:foregroundMark x1="41699" y1="84071" x2="41699" y2="84071"/>
                      </a14:backgroundRemoval>
                    </a14:imgEffect>
                  </a14:imgLayer>
                </a14:imgProps>
              </a:ext>
            </a:extLst>
          </a:blip>
          <a:srcRect l="29247" t="49130" r="4249" b="4513"/>
          <a:stretch/>
        </p:blipFill>
        <p:spPr>
          <a:xfrm>
            <a:off x="7610643" y="5124449"/>
            <a:ext cx="1644450" cy="758965"/>
          </a:xfrm>
          <a:prstGeom prst="rect">
            <a:avLst/>
          </a:prstGeom>
        </p:spPr>
      </p:pic>
      <p:pic>
        <p:nvPicPr>
          <p:cNvPr id="39" name="Εικόνα 38">
            <a:extLst>
              <a:ext uri="{FF2B5EF4-FFF2-40B4-BE49-F238E27FC236}">
                <a16:creationId xmlns:a16="http://schemas.microsoft.com/office/drawing/2014/main" id="{2DD7D53A-05DE-4C07-9AD7-4824B81DE986}"/>
              </a:ext>
            </a:extLst>
          </p:cNvPr>
          <p:cNvPicPr>
            <a:picLocks noChangeAspect="1"/>
          </p:cNvPicPr>
          <p:nvPr/>
        </p:nvPicPr>
        <p:blipFill rotWithShape="1">
          <a:blip r:embed="rId5" cstate="print"/>
          <a:srcRect l="29732" r="30389" b="62832"/>
          <a:stretch/>
        </p:blipFill>
        <p:spPr>
          <a:xfrm rot="16200000">
            <a:off x="6213056" y="2642322"/>
            <a:ext cx="954000" cy="619355"/>
          </a:xfrm>
          <a:prstGeom prst="rect">
            <a:avLst/>
          </a:prstGeom>
        </p:spPr>
      </p:pic>
      <p:pic>
        <p:nvPicPr>
          <p:cNvPr id="40" name="Εικόνα 39">
            <a:extLst>
              <a:ext uri="{FF2B5EF4-FFF2-40B4-BE49-F238E27FC236}">
                <a16:creationId xmlns:a16="http://schemas.microsoft.com/office/drawing/2014/main" id="{F25B1C7B-1968-49FF-8D50-73EAC762DC94}"/>
              </a:ext>
            </a:extLst>
          </p:cNvPr>
          <p:cNvPicPr>
            <a:picLocks noChangeAspect="1"/>
          </p:cNvPicPr>
          <p:nvPr/>
        </p:nvPicPr>
        <p:blipFill rotWithShape="1">
          <a:blip r:embed="rId5" cstate="print"/>
          <a:srcRect l="29732" r="30389" b="46280"/>
          <a:stretch/>
        </p:blipFill>
        <p:spPr>
          <a:xfrm rot="16200000">
            <a:off x="7684145" y="3912549"/>
            <a:ext cx="1282576" cy="684635"/>
          </a:xfrm>
          <a:prstGeom prst="rect">
            <a:avLst/>
          </a:prstGeom>
        </p:spPr>
      </p:pic>
      <p:pic>
        <p:nvPicPr>
          <p:cNvPr id="32" name="Εικόνα 31">
            <a:extLst>
              <a:ext uri="{FF2B5EF4-FFF2-40B4-BE49-F238E27FC236}">
                <a16:creationId xmlns:a16="http://schemas.microsoft.com/office/drawing/2014/main" id="{E6F4DA22-438B-4849-8733-85AE91CCC53A}"/>
              </a:ext>
            </a:extLst>
          </p:cNvPr>
          <p:cNvPicPr>
            <a:picLocks noChangeAspect="1"/>
          </p:cNvPicPr>
          <p:nvPr/>
        </p:nvPicPr>
        <p:blipFill>
          <a:blip r:embed="rId8" cstate="print"/>
          <a:stretch>
            <a:fillRect/>
          </a:stretch>
        </p:blipFill>
        <p:spPr>
          <a:xfrm>
            <a:off x="10129024" y="4914899"/>
            <a:ext cx="859922" cy="1006615"/>
          </a:xfrm>
          <a:prstGeom prst="rect">
            <a:avLst/>
          </a:prstGeom>
        </p:spPr>
      </p:pic>
      <p:pic>
        <p:nvPicPr>
          <p:cNvPr id="42" name="Εικόνα 41">
            <a:extLst>
              <a:ext uri="{FF2B5EF4-FFF2-40B4-BE49-F238E27FC236}">
                <a16:creationId xmlns:a16="http://schemas.microsoft.com/office/drawing/2014/main" id="{2120FE57-AF70-4E14-838F-E97D7765DD0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4258" t="57249" r="31211" b="34297"/>
          <a:stretch/>
        </p:blipFill>
        <p:spPr>
          <a:xfrm rot="5400000" flipH="1">
            <a:off x="7860275" y="4062925"/>
            <a:ext cx="1074716" cy="349733"/>
          </a:xfrm>
          <a:prstGeom prst="rect">
            <a:avLst/>
          </a:prstGeom>
        </p:spPr>
      </p:pic>
      <p:pic>
        <p:nvPicPr>
          <p:cNvPr id="43" name="Εικόνα 42">
            <a:extLst>
              <a:ext uri="{FF2B5EF4-FFF2-40B4-BE49-F238E27FC236}">
                <a16:creationId xmlns:a16="http://schemas.microsoft.com/office/drawing/2014/main" id="{A95B0EBC-2EDA-462D-905A-1CF2C4CA1DA8}"/>
              </a:ext>
            </a:extLst>
          </p:cNvPr>
          <p:cNvPicPr>
            <a:picLocks noChangeAspect="1"/>
          </p:cNvPicPr>
          <p:nvPr/>
        </p:nvPicPr>
        <p:blipFill rotWithShape="1">
          <a:blip r:embed="rId5" cstate="print"/>
          <a:srcRect l="29732" r="30389" b="46280"/>
          <a:stretch/>
        </p:blipFill>
        <p:spPr>
          <a:xfrm rot="16200000">
            <a:off x="9413232" y="3936932"/>
            <a:ext cx="1313236" cy="701001"/>
          </a:xfrm>
          <a:prstGeom prst="rect">
            <a:avLst/>
          </a:prstGeom>
        </p:spPr>
      </p:pic>
      <p:pic>
        <p:nvPicPr>
          <p:cNvPr id="44" name="Εικόνα 43">
            <a:extLst>
              <a:ext uri="{FF2B5EF4-FFF2-40B4-BE49-F238E27FC236}">
                <a16:creationId xmlns:a16="http://schemas.microsoft.com/office/drawing/2014/main" id="{45020101-FDA5-4F06-A525-2DD8F4CE74D7}"/>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54258" t="57249" r="31211" b="34297"/>
          <a:stretch/>
        </p:blipFill>
        <p:spPr>
          <a:xfrm rot="5400000" flipH="1">
            <a:off x="9559008" y="4069311"/>
            <a:ext cx="1012271" cy="329412"/>
          </a:xfrm>
          <a:prstGeom prst="rect">
            <a:avLst/>
          </a:prstGeom>
        </p:spPr>
      </p:pic>
      <p:sp>
        <p:nvSpPr>
          <p:cNvPr id="38" name="AutoShape 24" descr="ÎÏÎ¿ÏÎ­Î»ÎµÏÎ¼Î± ÎµÎ¹ÎºÏÎ½Î±Ï Î³Î¹Î± level up gif">
            <a:extLst>
              <a:ext uri="{FF2B5EF4-FFF2-40B4-BE49-F238E27FC236}">
                <a16:creationId xmlns:a16="http://schemas.microsoft.com/office/drawing/2014/main" id="{7CFAB46A-C9EF-4F9D-A49C-F3C06F6FA47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41" name="AutoShape 26" descr="ÎÏÎ¿ÏÎ­Î»ÎµÏÎ¼Î± ÎµÎ¹ÎºÏÎ½Î±Ï Î³Î¹Î± level up gif">
            <a:extLst>
              <a:ext uri="{FF2B5EF4-FFF2-40B4-BE49-F238E27FC236}">
                <a16:creationId xmlns:a16="http://schemas.microsoft.com/office/drawing/2014/main" id="{5B2A01CC-5E6F-42C9-83FE-ACE2370F4C95}"/>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pic>
        <p:nvPicPr>
          <p:cNvPr id="45" name="Εικόνα 44">
            <a:extLst>
              <a:ext uri="{FF2B5EF4-FFF2-40B4-BE49-F238E27FC236}">
                <a16:creationId xmlns:a16="http://schemas.microsoft.com/office/drawing/2014/main" id="{05D67BF3-AC3F-418E-BA23-E360CCF914A7}"/>
              </a:ext>
            </a:extLst>
          </p:cNvPr>
          <p:cNvPicPr>
            <a:picLocks noChangeAspect="1"/>
          </p:cNvPicPr>
          <p:nvPr/>
        </p:nvPicPr>
        <p:blipFill>
          <a:blip r:embed="rId11" cstate="print"/>
          <a:stretch>
            <a:fillRect/>
          </a:stretch>
        </p:blipFill>
        <p:spPr>
          <a:xfrm>
            <a:off x="3378866" y="3961340"/>
            <a:ext cx="1878934" cy="1040434"/>
          </a:xfrm>
          <a:prstGeom prst="rect">
            <a:avLst/>
          </a:prstGeom>
        </p:spPr>
      </p:pic>
      <p:sp>
        <p:nvSpPr>
          <p:cNvPr id="19" name="3 - TextBox">
            <a:extLst>
              <a:ext uri="{FF2B5EF4-FFF2-40B4-BE49-F238E27FC236}">
                <a16:creationId xmlns:a16="http://schemas.microsoft.com/office/drawing/2014/main" id="{95DA9EEF-775B-4EB3-831D-BE970CFB06E2}"/>
              </a:ext>
            </a:extLst>
          </p:cNvPr>
          <p:cNvSpPr txBox="1"/>
          <p:nvPr/>
        </p:nvSpPr>
        <p:spPr>
          <a:xfrm>
            <a:off x="-408166" y="-19995"/>
            <a:ext cx="3631338" cy="715089"/>
          </a:xfrm>
          <a:prstGeom prst="roundRect">
            <a:avLst/>
          </a:prstGeom>
          <a:noFill/>
          <a:effectLst>
            <a:outerShdw blurRad="50800" dist="38100" dir="18900000" algn="bl" rotWithShape="0">
              <a:prstClr val="black">
                <a:alpha val="40000"/>
              </a:prstClr>
            </a:outerShdw>
          </a:effectLst>
        </p:spPr>
        <p:txBody>
          <a:bodyPr wrap="square" rtlCol="0">
            <a:spAutoFit/>
          </a:bodyPr>
          <a:lstStyle/>
          <a:p>
            <a:pPr algn="ctr"/>
            <a:r>
              <a:rPr lang="en-US" sz="3600" b="1" dirty="0">
                <a:solidFill>
                  <a:schemeClr val="tx1">
                    <a:lumMod val="85000"/>
                    <a:lumOff val="15000"/>
                  </a:schemeClr>
                </a:solidFill>
              </a:rPr>
              <a:t>Smart Card</a:t>
            </a:r>
          </a:p>
        </p:txBody>
      </p:sp>
      <p:sp>
        <p:nvSpPr>
          <p:cNvPr id="21" name="TextBox 18">
            <a:extLst>
              <a:ext uri="{FF2B5EF4-FFF2-40B4-BE49-F238E27FC236}">
                <a16:creationId xmlns:a16="http://schemas.microsoft.com/office/drawing/2014/main" id="{FDFC5D50-F64E-4478-BFCB-7DF3D8913EA8}"/>
              </a:ext>
            </a:extLst>
          </p:cNvPr>
          <p:cNvSpPr txBox="1">
            <a:spLocks noChangeArrowheads="1"/>
          </p:cNvSpPr>
          <p:nvPr/>
        </p:nvSpPr>
        <p:spPr bwMode="auto">
          <a:xfrm>
            <a:off x="119268" y="6251631"/>
            <a:ext cx="13131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a:r>
              <a:rPr lang="en-US" sz="2800" b="1" dirty="0">
                <a:latin typeface="+mn-lt"/>
              </a:rPr>
              <a:t>TID : 75</a:t>
            </a:r>
            <a:endParaRPr lang="el-GR" sz="2800" b="1" dirty="0">
              <a:latin typeface="+mn-lt"/>
            </a:endParaRPr>
          </a:p>
        </p:txBody>
      </p:sp>
      <p:sp>
        <p:nvSpPr>
          <p:cNvPr id="22" name="TextBox 14">
            <a:extLst>
              <a:ext uri="{FF2B5EF4-FFF2-40B4-BE49-F238E27FC236}">
                <a16:creationId xmlns:a16="http://schemas.microsoft.com/office/drawing/2014/main" id="{7B0E2796-2550-472A-821D-F318E23B9A1F}"/>
              </a:ext>
            </a:extLst>
          </p:cNvPr>
          <p:cNvSpPr txBox="1"/>
          <p:nvPr/>
        </p:nvSpPr>
        <p:spPr>
          <a:xfrm>
            <a:off x="2139398" y="4942095"/>
            <a:ext cx="2451652" cy="2308324"/>
          </a:xfrm>
          <a:prstGeom prst="rect">
            <a:avLst/>
          </a:prstGeom>
          <a:noFill/>
        </p:spPr>
        <p:txBody>
          <a:bodyPr wrap="square" rtlCol="0">
            <a:spAutoFit/>
          </a:bodyPr>
          <a:lstStyle/>
          <a:p>
            <a:pPr algn="ctr"/>
            <a:r>
              <a:rPr lang="el-GR" sz="2400" b="1" dirty="0"/>
              <a:t>Το σύστημα</a:t>
            </a:r>
          </a:p>
          <a:p>
            <a:pPr algn="ctr"/>
            <a:r>
              <a:rPr lang="el-GR" sz="2400" dirty="0"/>
              <a:t>Κάρτα </a:t>
            </a:r>
            <a:r>
              <a:rPr lang="en-US" sz="2400" dirty="0"/>
              <a:t>NFC</a:t>
            </a:r>
            <a:endParaRPr lang="el-GR" sz="2400" dirty="0"/>
          </a:p>
          <a:p>
            <a:pPr algn="ctr"/>
            <a:r>
              <a:rPr lang="en-US" sz="2400" dirty="0"/>
              <a:t>NFC Reader</a:t>
            </a:r>
            <a:endParaRPr lang="el-GR" sz="2400" dirty="0"/>
          </a:p>
          <a:p>
            <a:pPr algn="ctr"/>
            <a:r>
              <a:rPr lang="el-GR" sz="2400" dirty="0"/>
              <a:t>Βάση Δεδομένων</a:t>
            </a:r>
          </a:p>
          <a:p>
            <a:pPr algn="ctr"/>
            <a:r>
              <a:rPr lang="en-US" sz="2400" dirty="0"/>
              <a:t>Web </a:t>
            </a:r>
            <a:r>
              <a:rPr lang="el-GR" sz="2400" dirty="0"/>
              <a:t>Εφαρμογή</a:t>
            </a:r>
            <a:endParaRPr lang="en-US" sz="2400" dirty="0"/>
          </a:p>
          <a:p>
            <a:endParaRPr lang="el-GR" sz="2400" dirty="0"/>
          </a:p>
        </p:txBody>
      </p:sp>
      <p:sp>
        <p:nvSpPr>
          <p:cNvPr id="24" name="23 - TextBox"/>
          <p:cNvSpPr txBox="1"/>
          <p:nvPr/>
        </p:nvSpPr>
        <p:spPr>
          <a:xfrm>
            <a:off x="7848600" y="6096000"/>
            <a:ext cx="3600450" cy="461665"/>
          </a:xfrm>
          <a:prstGeom prst="rect">
            <a:avLst/>
          </a:prstGeom>
          <a:noFill/>
        </p:spPr>
        <p:txBody>
          <a:bodyPr wrap="square" rtlCol="0">
            <a:spAutoFit/>
          </a:bodyPr>
          <a:lstStyle/>
          <a:p>
            <a:r>
              <a:rPr lang="el-GR" sz="2400" b="1" dirty="0"/>
              <a:t>Σύστημα ανταπόδοσης</a:t>
            </a:r>
          </a:p>
        </p:txBody>
      </p:sp>
      <p:sp>
        <p:nvSpPr>
          <p:cNvPr id="25" name="24 - TextBox"/>
          <p:cNvSpPr txBox="1"/>
          <p:nvPr/>
        </p:nvSpPr>
        <p:spPr>
          <a:xfrm>
            <a:off x="7791450" y="2091035"/>
            <a:ext cx="2019300" cy="461665"/>
          </a:xfrm>
          <a:prstGeom prst="rect">
            <a:avLst/>
          </a:prstGeom>
          <a:noFill/>
        </p:spPr>
        <p:txBody>
          <a:bodyPr wrap="square" rtlCol="0">
            <a:spAutoFit/>
          </a:bodyPr>
          <a:lstStyle/>
          <a:p>
            <a:r>
              <a:rPr lang="en-US" sz="2400" b="1" dirty="0"/>
              <a:t>Bonus </a:t>
            </a:r>
            <a:r>
              <a:rPr lang="el-GR" sz="2400" b="1" dirty="0"/>
              <a:t>πόντων</a:t>
            </a:r>
          </a:p>
        </p:txBody>
      </p:sp>
      <p:pic>
        <p:nvPicPr>
          <p:cNvPr id="2" name="Εικόνα 1">
            <a:extLst>
              <a:ext uri="{FF2B5EF4-FFF2-40B4-BE49-F238E27FC236}">
                <a16:creationId xmlns:a16="http://schemas.microsoft.com/office/drawing/2014/main" id="{B372CA3B-05B9-41E6-A2EA-B00B23C2A48A}"/>
              </a:ext>
            </a:extLst>
          </p:cNvPr>
          <p:cNvPicPr>
            <a:picLocks noChangeAspect="1"/>
          </p:cNvPicPr>
          <p:nvPr/>
        </p:nvPicPr>
        <p:blipFill>
          <a:blip r:embed="rId12"/>
          <a:stretch>
            <a:fillRect/>
          </a:stretch>
        </p:blipFill>
        <p:spPr>
          <a:xfrm>
            <a:off x="6870243" y="3026371"/>
            <a:ext cx="2334970" cy="701101"/>
          </a:xfrm>
          <a:prstGeom prst="rect">
            <a:avLst/>
          </a:prstGeom>
        </p:spPr>
      </p:pic>
    </p:spTree>
    <p:extLst>
      <p:ext uri="{BB962C8B-B14F-4D97-AF65-F5344CB8AC3E}">
        <p14:creationId xmlns:p14="http://schemas.microsoft.com/office/powerpoint/2010/main" val="152611262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2" name="AutoShape 2" descr="ÎÏÎ¿ÏÎ­Î»ÎµÏÎ¼Î± ÎµÎ¹ÎºÏÎ½Î±Ï Î³Î¹Î± pedestrian clipart">
            <a:extLst>
              <a:ext uri="{FF2B5EF4-FFF2-40B4-BE49-F238E27FC236}">
                <a16:creationId xmlns:a16="http://schemas.microsoft.com/office/drawing/2014/main" id="{0040315E-2E97-4988-AB88-84DDF79415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pic>
        <p:nvPicPr>
          <p:cNvPr id="3" name="Εικόνα 2">
            <a:extLst>
              <a:ext uri="{FF2B5EF4-FFF2-40B4-BE49-F238E27FC236}">
                <a16:creationId xmlns:a16="http://schemas.microsoft.com/office/drawing/2014/main" id="{CB784202-2CB4-42B8-ADEC-58E1BA7AEBD8}"/>
              </a:ext>
            </a:extLst>
          </p:cNvPr>
          <p:cNvPicPr>
            <a:picLocks noChangeAspect="1"/>
          </p:cNvPicPr>
          <p:nvPr/>
        </p:nvPicPr>
        <p:blipFill rotWithShape="1">
          <a:blip r:embed="rId3" cstate="print"/>
          <a:srcRect l="17277" r="34087"/>
          <a:stretch/>
        </p:blipFill>
        <p:spPr>
          <a:xfrm>
            <a:off x="-88569" y="1687305"/>
            <a:ext cx="2252837" cy="3655677"/>
          </a:xfrm>
          <a:prstGeom prst="rect">
            <a:avLst/>
          </a:prstGeom>
        </p:spPr>
      </p:pic>
      <p:pic>
        <p:nvPicPr>
          <p:cNvPr id="4" name="Εικόνα 3">
            <a:extLst>
              <a:ext uri="{FF2B5EF4-FFF2-40B4-BE49-F238E27FC236}">
                <a16:creationId xmlns:a16="http://schemas.microsoft.com/office/drawing/2014/main" id="{8116EC73-585B-4E6F-B251-B00C5C981AF2}"/>
              </a:ext>
            </a:extLst>
          </p:cNvPr>
          <p:cNvPicPr>
            <a:picLocks noChangeAspect="1"/>
          </p:cNvPicPr>
          <p:nvPr/>
        </p:nvPicPr>
        <p:blipFill>
          <a:blip r:embed="rId4" cstate="print"/>
          <a:stretch>
            <a:fillRect/>
          </a:stretch>
        </p:blipFill>
        <p:spPr>
          <a:xfrm rot="20208415">
            <a:off x="1571891" y="2864458"/>
            <a:ext cx="1297723" cy="718596"/>
          </a:xfrm>
          <a:prstGeom prst="rect">
            <a:avLst/>
          </a:prstGeom>
        </p:spPr>
      </p:pic>
      <p:pic>
        <p:nvPicPr>
          <p:cNvPr id="1032" name="Picture 8" descr="Giftrain">
            <a:extLst>
              <a:ext uri="{FF2B5EF4-FFF2-40B4-BE49-F238E27FC236}">
                <a16:creationId xmlns:a16="http://schemas.microsoft.com/office/drawing/2014/main" id="{1AC1366E-4BE7-4DA9-9960-4B257E6F2225}"/>
              </a:ext>
            </a:extLst>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5243" y="-378384"/>
            <a:ext cx="3810000" cy="383754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10" descr="ÎÏÎ¿ÏÎ­Î»ÎµÏÎ¼Î± ÎµÎ¹ÎºÏÎ½Î±Ï Î³Î¹Î± google maps Î±ÏÎ¿ÏÏÎ±ÏÎ·">
            <a:extLst>
              <a:ext uri="{FF2B5EF4-FFF2-40B4-BE49-F238E27FC236}">
                <a16:creationId xmlns:a16="http://schemas.microsoft.com/office/drawing/2014/main" id="{5A994CDD-B790-458A-BAE3-05D4A809B6F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pic>
        <p:nvPicPr>
          <p:cNvPr id="7" name="Εικόνα 6">
            <a:extLst>
              <a:ext uri="{FF2B5EF4-FFF2-40B4-BE49-F238E27FC236}">
                <a16:creationId xmlns:a16="http://schemas.microsoft.com/office/drawing/2014/main" id="{70367929-033F-4E28-B8A8-101E52243DC0}"/>
              </a:ext>
            </a:extLst>
          </p:cNvPr>
          <p:cNvPicPr>
            <a:picLocks noChangeAspect="1"/>
          </p:cNvPicPr>
          <p:nvPr/>
        </p:nvPicPr>
        <p:blipFill>
          <a:blip r:embed="rId6" cstate="print"/>
          <a:stretch>
            <a:fillRect/>
          </a:stretch>
        </p:blipFill>
        <p:spPr>
          <a:xfrm>
            <a:off x="3924938" y="3720117"/>
            <a:ext cx="3550133" cy="2226355"/>
          </a:xfrm>
          <a:prstGeom prst="rect">
            <a:avLst/>
          </a:prstGeom>
        </p:spPr>
      </p:pic>
      <p:sp>
        <p:nvSpPr>
          <p:cNvPr id="10" name="3 - TextBox">
            <a:extLst>
              <a:ext uri="{FF2B5EF4-FFF2-40B4-BE49-F238E27FC236}">
                <a16:creationId xmlns:a16="http://schemas.microsoft.com/office/drawing/2014/main" id="{0D9984A3-C2EB-4FA7-9FD2-9E6154BC2FD7}"/>
              </a:ext>
            </a:extLst>
          </p:cNvPr>
          <p:cNvSpPr txBox="1"/>
          <p:nvPr/>
        </p:nvSpPr>
        <p:spPr>
          <a:xfrm>
            <a:off x="-408166" y="-19995"/>
            <a:ext cx="3631338" cy="715089"/>
          </a:xfrm>
          <a:prstGeom prst="roundRect">
            <a:avLst/>
          </a:prstGeom>
          <a:noFill/>
          <a:effectLst>
            <a:outerShdw blurRad="50800" dist="38100" dir="18900000" algn="bl" rotWithShape="0">
              <a:prstClr val="black">
                <a:alpha val="40000"/>
              </a:prstClr>
            </a:outerShdw>
          </a:effectLst>
        </p:spPr>
        <p:txBody>
          <a:bodyPr wrap="square" rtlCol="0">
            <a:spAutoFit/>
          </a:bodyPr>
          <a:lstStyle/>
          <a:p>
            <a:pPr algn="ctr"/>
            <a:r>
              <a:rPr lang="en-US" sz="3600" b="1" dirty="0">
                <a:solidFill>
                  <a:schemeClr val="tx1">
                    <a:lumMod val="85000"/>
                    <a:lumOff val="15000"/>
                  </a:schemeClr>
                </a:solidFill>
              </a:rPr>
              <a:t>Smart Card</a:t>
            </a:r>
          </a:p>
        </p:txBody>
      </p:sp>
      <p:sp>
        <p:nvSpPr>
          <p:cNvPr id="12" name="AutoShape 14" descr="ÎÏÎ¿ÏÎ­Î»ÎµÏÎ¼Î± ÎµÎ¹ÎºÏÎ½Î±Ï">
            <a:extLst>
              <a:ext uri="{FF2B5EF4-FFF2-40B4-BE49-F238E27FC236}">
                <a16:creationId xmlns:a16="http://schemas.microsoft.com/office/drawing/2014/main" id="{C33F3D1D-1B23-43EE-844F-B7CA0007ACE8}"/>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pic>
        <p:nvPicPr>
          <p:cNvPr id="14" name="Εικόνα 13">
            <a:extLst>
              <a:ext uri="{FF2B5EF4-FFF2-40B4-BE49-F238E27FC236}">
                <a16:creationId xmlns:a16="http://schemas.microsoft.com/office/drawing/2014/main" id="{FF387C58-6F83-418A-B1C2-B0C123FAC1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6757" y="1540386"/>
            <a:ext cx="3550134" cy="3175433"/>
          </a:xfrm>
          <a:prstGeom prst="rect">
            <a:avLst/>
          </a:prstGeom>
        </p:spPr>
      </p:pic>
      <p:sp>
        <p:nvSpPr>
          <p:cNvPr id="20" name="TextBox 18">
            <a:extLst>
              <a:ext uri="{FF2B5EF4-FFF2-40B4-BE49-F238E27FC236}">
                <a16:creationId xmlns:a16="http://schemas.microsoft.com/office/drawing/2014/main" id="{2ED68C87-2E69-4387-84B8-2B3F76B5E327}"/>
              </a:ext>
            </a:extLst>
          </p:cNvPr>
          <p:cNvSpPr txBox="1">
            <a:spLocks noChangeArrowheads="1"/>
          </p:cNvSpPr>
          <p:nvPr/>
        </p:nvSpPr>
        <p:spPr bwMode="auto">
          <a:xfrm>
            <a:off x="119268" y="6251631"/>
            <a:ext cx="13131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a:r>
              <a:rPr lang="en-US" sz="2800" b="1" dirty="0">
                <a:latin typeface="+mn-lt"/>
              </a:rPr>
              <a:t>TID : 75</a:t>
            </a:r>
            <a:endParaRPr lang="el-GR" sz="2800" b="1" dirty="0">
              <a:latin typeface="+mn-lt"/>
            </a:endParaRPr>
          </a:p>
        </p:txBody>
      </p:sp>
      <p:sp>
        <p:nvSpPr>
          <p:cNvPr id="15" name="TextBox 14">
            <a:extLst>
              <a:ext uri="{FF2B5EF4-FFF2-40B4-BE49-F238E27FC236}">
                <a16:creationId xmlns:a16="http://schemas.microsoft.com/office/drawing/2014/main" id="{7B0E2796-2550-472A-821D-F318E23B9A1F}"/>
              </a:ext>
            </a:extLst>
          </p:cNvPr>
          <p:cNvSpPr txBox="1"/>
          <p:nvPr/>
        </p:nvSpPr>
        <p:spPr>
          <a:xfrm>
            <a:off x="291548" y="5170695"/>
            <a:ext cx="1726946" cy="461665"/>
          </a:xfrm>
          <a:prstGeom prst="rect">
            <a:avLst/>
          </a:prstGeom>
          <a:noFill/>
        </p:spPr>
        <p:txBody>
          <a:bodyPr wrap="square" rtlCol="0">
            <a:spAutoFit/>
          </a:bodyPr>
          <a:lstStyle/>
          <a:p>
            <a:r>
              <a:rPr lang="el-GR" sz="2400" b="1" dirty="0"/>
              <a:t>Απόκτηση</a:t>
            </a:r>
          </a:p>
        </p:txBody>
      </p:sp>
      <p:sp>
        <p:nvSpPr>
          <p:cNvPr id="22" name="TextBox 21">
            <a:extLst>
              <a:ext uri="{FF2B5EF4-FFF2-40B4-BE49-F238E27FC236}">
                <a16:creationId xmlns:a16="http://schemas.microsoft.com/office/drawing/2014/main" id="{5CBB7A4B-E0FC-48B6-A9D3-6B72A09222FE}"/>
              </a:ext>
            </a:extLst>
          </p:cNvPr>
          <p:cNvSpPr txBox="1"/>
          <p:nvPr/>
        </p:nvSpPr>
        <p:spPr>
          <a:xfrm>
            <a:off x="5000615" y="2545955"/>
            <a:ext cx="1726946" cy="461665"/>
          </a:xfrm>
          <a:prstGeom prst="rect">
            <a:avLst/>
          </a:prstGeom>
          <a:noFill/>
        </p:spPr>
        <p:txBody>
          <a:bodyPr wrap="square" rtlCol="0">
            <a:spAutoFit/>
          </a:bodyPr>
          <a:lstStyle/>
          <a:p>
            <a:r>
              <a:rPr lang="el-GR" sz="2400" b="1" dirty="0"/>
              <a:t>Χρήση</a:t>
            </a:r>
            <a:endParaRPr lang="el-GR" sz="2000" b="1" dirty="0"/>
          </a:p>
        </p:txBody>
      </p:sp>
      <p:sp>
        <p:nvSpPr>
          <p:cNvPr id="23" name="TextBox 22">
            <a:extLst>
              <a:ext uri="{FF2B5EF4-FFF2-40B4-BE49-F238E27FC236}">
                <a16:creationId xmlns:a16="http://schemas.microsoft.com/office/drawing/2014/main" id="{3709721C-4ACF-4BD7-ADB5-873EFB1FE908}"/>
              </a:ext>
            </a:extLst>
          </p:cNvPr>
          <p:cNvSpPr txBox="1"/>
          <p:nvPr/>
        </p:nvSpPr>
        <p:spPr>
          <a:xfrm>
            <a:off x="4673853" y="6113131"/>
            <a:ext cx="2014329" cy="461665"/>
          </a:xfrm>
          <a:prstGeom prst="rect">
            <a:avLst/>
          </a:prstGeom>
          <a:noFill/>
        </p:spPr>
        <p:txBody>
          <a:bodyPr wrap="square" rtlCol="0">
            <a:spAutoFit/>
          </a:bodyPr>
          <a:lstStyle/>
          <a:p>
            <a:r>
              <a:rPr lang="el-GR" sz="2400" b="1" dirty="0"/>
              <a:t>Υπολογισμός</a:t>
            </a:r>
            <a:endParaRPr lang="el-GR" sz="2000" b="1" dirty="0"/>
          </a:p>
        </p:txBody>
      </p:sp>
      <p:sp>
        <p:nvSpPr>
          <p:cNvPr id="24" name="TextBox 23">
            <a:extLst>
              <a:ext uri="{FF2B5EF4-FFF2-40B4-BE49-F238E27FC236}">
                <a16:creationId xmlns:a16="http://schemas.microsoft.com/office/drawing/2014/main" id="{214833D6-91AA-4735-B7C3-37B48F7DB7E0}"/>
              </a:ext>
            </a:extLst>
          </p:cNvPr>
          <p:cNvSpPr txBox="1"/>
          <p:nvPr/>
        </p:nvSpPr>
        <p:spPr>
          <a:xfrm>
            <a:off x="9235741" y="4970640"/>
            <a:ext cx="2481642" cy="461665"/>
          </a:xfrm>
          <a:prstGeom prst="rect">
            <a:avLst/>
          </a:prstGeom>
          <a:noFill/>
        </p:spPr>
        <p:txBody>
          <a:bodyPr wrap="square" rtlCol="0">
            <a:spAutoFit/>
          </a:bodyPr>
          <a:lstStyle/>
          <a:p>
            <a:r>
              <a:rPr lang="el-GR" sz="2400" b="1" dirty="0"/>
              <a:t>Παρακολούθηση</a:t>
            </a:r>
            <a:endParaRPr lang="el-GR" sz="2000" b="1" dirty="0"/>
          </a:p>
        </p:txBody>
      </p:sp>
    </p:spTree>
    <p:extLst>
      <p:ext uri="{BB962C8B-B14F-4D97-AF65-F5344CB8AC3E}">
        <p14:creationId xmlns:p14="http://schemas.microsoft.com/office/powerpoint/2010/main" val="2026061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l-GR" b="1" dirty="0">
                <a:solidFill>
                  <a:schemeClr val="accent3">
                    <a:lumMod val="50000"/>
                  </a:schemeClr>
                </a:solidFill>
                <a:effectLst>
                  <a:outerShdw blurRad="38100" dist="38100" dir="2700000" algn="tl">
                    <a:srgbClr val="000000">
                      <a:alpha val="43137"/>
                    </a:srgbClr>
                  </a:outerShdw>
                </a:effectLst>
                <a:latin typeface="+mn-lt"/>
              </a:rPr>
              <a:t>Οφέλη</a:t>
            </a:r>
          </a:p>
        </p:txBody>
      </p:sp>
      <p:pic>
        <p:nvPicPr>
          <p:cNvPr id="2050" name="Picture 2" descr="Î£ÏÎµÏÎ¹ÎºÎ® ÎµÎ¹ÎºÏÎ½Î±"/>
          <p:cNvPicPr>
            <a:picLocks noChangeAspect="1" noChangeArrowheads="1"/>
          </p:cNvPicPr>
          <p:nvPr/>
        </p:nvPicPr>
        <p:blipFill>
          <a:blip r:embed="rId3" cstate="print">
            <a:clrChange>
              <a:clrFrom>
                <a:srgbClr val="FFFFFF"/>
              </a:clrFrom>
              <a:clrTo>
                <a:srgbClr val="FFFFFF">
                  <a:alpha val="0"/>
                </a:srgbClr>
              </a:clrTo>
            </a:clrChange>
            <a:duotone>
              <a:schemeClr val="accent5">
                <a:shade val="45000"/>
                <a:satMod val="135000"/>
              </a:schemeClr>
              <a:prstClr val="white"/>
            </a:duotone>
          </a:blip>
          <a:srcRect/>
          <a:stretch>
            <a:fillRect/>
          </a:stretch>
        </p:blipFill>
        <p:spPr bwMode="auto">
          <a:xfrm>
            <a:off x="-235131" y="1759104"/>
            <a:ext cx="3096449" cy="1480485"/>
          </a:xfrm>
          <a:prstGeom prst="rect">
            <a:avLst/>
          </a:prstGeom>
          <a:noFill/>
        </p:spPr>
      </p:pic>
      <p:pic>
        <p:nvPicPr>
          <p:cNvPr id="2052" name="Picture 4" descr="ÎÏÎ¿ÏÎ­Î»ÎµÏÎ¼Î± ÎµÎ¹ÎºÏÎ½Î±Ï Î³Î¹Î± citizen icon"/>
          <p:cNvPicPr>
            <a:picLocks noChangeAspect="1" noChangeArrowheads="1"/>
          </p:cNvPicPr>
          <p:nvPr/>
        </p:nvPicPr>
        <p:blipFill>
          <a:blip r:embed="rId4" cstate="print">
            <a:clrChange>
              <a:clrFrom>
                <a:srgbClr val="000000">
                  <a:alpha val="0"/>
                </a:srgbClr>
              </a:clrFrom>
              <a:clrTo>
                <a:srgbClr val="000000">
                  <a:alpha val="0"/>
                </a:srgbClr>
              </a:clrTo>
            </a:clrChange>
            <a:duotone>
              <a:prstClr val="black"/>
              <a:srgbClr val="00B0F0">
                <a:tint val="45000"/>
                <a:satMod val="400000"/>
              </a:srgbClr>
            </a:duotone>
          </a:blip>
          <a:srcRect/>
          <a:stretch>
            <a:fillRect/>
          </a:stretch>
        </p:blipFill>
        <p:spPr bwMode="auto">
          <a:xfrm>
            <a:off x="3597776" y="1837806"/>
            <a:ext cx="1538117" cy="1310343"/>
          </a:xfrm>
          <a:prstGeom prst="rect">
            <a:avLst/>
          </a:prstGeom>
          <a:noFill/>
        </p:spPr>
      </p:pic>
      <p:sp>
        <p:nvSpPr>
          <p:cNvPr id="7" name="6 - TextBox"/>
          <p:cNvSpPr txBox="1"/>
          <p:nvPr/>
        </p:nvSpPr>
        <p:spPr>
          <a:xfrm>
            <a:off x="2848564" y="3369730"/>
            <a:ext cx="3168352" cy="3877985"/>
          </a:xfrm>
          <a:prstGeom prst="rect">
            <a:avLst/>
          </a:prstGeom>
          <a:noFill/>
        </p:spPr>
        <p:txBody>
          <a:bodyPr wrap="square" rtlCol="0">
            <a:spAutoFit/>
          </a:bodyPr>
          <a:lstStyle/>
          <a:p>
            <a:pPr algn="ctr"/>
            <a:r>
              <a:rPr lang="el-GR" sz="2400" dirty="0"/>
              <a:t>Ταχύτερες και οικονομικές μεταφορές</a:t>
            </a:r>
          </a:p>
          <a:p>
            <a:pPr algn="ctr">
              <a:buFont typeface="Arial" pitchFamily="34" charset="0"/>
              <a:buChar char="•"/>
            </a:pPr>
            <a:endParaRPr lang="el-GR" sz="2400" dirty="0"/>
          </a:p>
          <a:p>
            <a:pPr algn="ctr"/>
            <a:r>
              <a:rPr lang="el-GR" sz="2400" dirty="0"/>
              <a:t>Πιο υγιεινός τρόπος ζωής</a:t>
            </a:r>
          </a:p>
          <a:p>
            <a:pPr algn="ctr"/>
            <a:endParaRPr lang="el-GR" sz="2400" dirty="0"/>
          </a:p>
          <a:p>
            <a:pPr algn="ctr"/>
            <a:r>
              <a:rPr lang="el-GR" sz="2400" dirty="0"/>
              <a:t>Εκπτώσεις σε </a:t>
            </a:r>
            <a:r>
              <a:rPr lang="en-US" sz="2400" dirty="0"/>
              <a:t>eco-friendly </a:t>
            </a:r>
            <a:r>
              <a:rPr lang="el-GR" sz="2400" dirty="0"/>
              <a:t>καταστήματα</a:t>
            </a:r>
          </a:p>
          <a:p>
            <a:pPr>
              <a:buFont typeface="Arial" pitchFamily="34" charset="0"/>
              <a:buChar char="•"/>
            </a:pPr>
            <a:endParaRPr lang="el-GR" dirty="0"/>
          </a:p>
          <a:p>
            <a:pPr>
              <a:buFont typeface="Arial" pitchFamily="34" charset="0"/>
              <a:buChar char="•"/>
            </a:pPr>
            <a:endParaRPr lang="el-GR" dirty="0"/>
          </a:p>
          <a:p>
            <a:pPr>
              <a:buFont typeface="Arial" pitchFamily="34" charset="0"/>
              <a:buChar char="•"/>
            </a:pPr>
            <a:endParaRPr lang="el-GR" dirty="0"/>
          </a:p>
        </p:txBody>
      </p:sp>
      <p:sp>
        <p:nvSpPr>
          <p:cNvPr id="8" name="7 - TextBox"/>
          <p:cNvSpPr txBox="1"/>
          <p:nvPr/>
        </p:nvSpPr>
        <p:spPr>
          <a:xfrm>
            <a:off x="77317" y="3448108"/>
            <a:ext cx="2592288" cy="1938992"/>
          </a:xfrm>
          <a:prstGeom prst="rect">
            <a:avLst/>
          </a:prstGeom>
          <a:noFill/>
        </p:spPr>
        <p:txBody>
          <a:bodyPr wrap="square" rtlCol="0">
            <a:spAutoFit/>
          </a:bodyPr>
          <a:lstStyle/>
          <a:p>
            <a:pPr algn="ctr"/>
            <a:r>
              <a:rPr lang="el-GR" sz="2400" dirty="0"/>
              <a:t>Αποσυμφόρηση  κέντρου πόλης</a:t>
            </a:r>
          </a:p>
          <a:p>
            <a:pPr algn="ctr">
              <a:buFont typeface="Arial" pitchFamily="34" charset="0"/>
              <a:buChar char="•"/>
            </a:pPr>
            <a:endParaRPr lang="el-GR" sz="2400" dirty="0"/>
          </a:p>
          <a:p>
            <a:pPr algn="ctr"/>
            <a:r>
              <a:rPr lang="el-GR" sz="2400" dirty="0"/>
              <a:t>Εναλλακτική κινητικότητα</a:t>
            </a:r>
          </a:p>
        </p:txBody>
      </p:sp>
      <p:pic>
        <p:nvPicPr>
          <p:cNvPr id="2054" name="Picture 6" descr="ÎÏÎ¿ÏÎ­Î»ÎµÏÎ¼Î± ÎµÎ¹ÎºÏÎ½Î±Ï Î³Î¹Î± ÎµÎ±ÏÏÎ· icon"/>
          <p:cNvPicPr>
            <a:picLocks noChangeAspect="1" noChangeArrowheads="1"/>
          </p:cNvPicPr>
          <p:nvPr/>
        </p:nvPicPr>
        <p:blipFill>
          <a:blip r:embed="rId5" cstate="print">
            <a:clrChange>
              <a:clrFrom>
                <a:srgbClr val="FFFFFF"/>
              </a:clrFrom>
              <a:clrTo>
                <a:srgbClr val="FFFFFF">
                  <a:alpha val="0"/>
                </a:srgbClr>
              </a:clrTo>
            </a:clrChange>
            <a:duotone>
              <a:schemeClr val="accent6">
                <a:shade val="45000"/>
                <a:satMod val="135000"/>
              </a:schemeClr>
              <a:prstClr val="white"/>
            </a:duotone>
          </a:blip>
          <a:srcRect/>
          <a:stretch>
            <a:fillRect/>
          </a:stretch>
        </p:blipFill>
        <p:spPr bwMode="auto">
          <a:xfrm>
            <a:off x="5897506" y="1772815"/>
            <a:ext cx="2923369" cy="1440648"/>
          </a:xfrm>
          <a:prstGeom prst="rect">
            <a:avLst/>
          </a:prstGeom>
          <a:noFill/>
        </p:spPr>
      </p:pic>
      <p:sp>
        <p:nvSpPr>
          <p:cNvPr id="10" name="9 - TextBox"/>
          <p:cNvSpPr txBox="1"/>
          <p:nvPr/>
        </p:nvSpPr>
        <p:spPr>
          <a:xfrm>
            <a:off x="6273695" y="3345178"/>
            <a:ext cx="2592288" cy="3046988"/>
          </a:xfrm>
          <a:prstGeom prst="rect">
            <a:avLst/>
          </a:prstGeom>
          <a:noFill/>
        </p:spPr>
        <p:txBody>
          <a:bodyPr wrap="square" rtlCol="0">
            <a:spAutoFit/>
          </a:bodyPr>
          <a:lstStyle/>
          <a:p>
            <a:pPr algn="ctr"/>
            <a:r>
              <a:rPr lang="el-GR" sz="2400" dirty="0"/>
              <a:t>Μείωση ατμοσφαιρικής ρύπανσης (εκπομπές </a:t>
            </a:r>
            <a:r>
              <a:rPr lang="en-US" sz="2400" dirty="0"/>
              <a:t>CO</a:t>
            </a:r>
            <a:r>
              <a:rPr lang="en-US" sz="2400" baseline="-25000" dirty="0"/>
              <a:t>2</a:t>
            </a:r>
            <a:r>
              <a:rPr lang="en-US" sz="2400" dirty="0"/>
              <a:t>)</a:t>
            </a:r>
            <a:endParaRPr lang="el-GR" sz="2400" dirty="0"/>
          </a:p>
          <a:p>
            <a:pPr algn="ctr">
              <a:buFont typeface="Arial" pitchFamily="34" charset="0"/>
              <a:buChar char="•"/>
            </a:pPr>
            <a:endParaRPr lang="en-US" sz="2400" dirty="0"/>
          </a:p>
          <a:p>
            <a:pPr algn="ctr"/>
            <a:r>
              <a:rPr lang="el-GR" sz="2400" dirty="0"/>
              <a:t>Μείωση κατανάλωσης καυσίμου</a:t>
            </a:r>
          </a:p>
        </p:txBody>
      </p:sp>
      <p:pic>
        <p:nvPicPr>
          <p:cNvPr id="2056" name="Picture 8" descr="ÎÏÎ¿ÏÎ­Î»ÎµÏÎ¼Î± ÎµÎ¹ÎºÏÎ½Î±Ï Î³Î¹Î± shops icon"/>
          <p:cNvPicPr>
            <a:picLocks noChangeAspect="1" noChangeArrowheads="1"/>
          </p:cNvPicPr>
          <p:nvPr/>
        </p:nvPicPr>
        <p:blipFill>
          <a:blip r:embed="rId6" cstate="print">
            <a:clrChange>
              <a:clrFrom>
                <a:srgbClr val="FFFFFF"/>
              </a:clrFrom>
              <a:clrTo>
                <a:srgbClr val="FFFFFF">
                  <a:alpha val="0"/>
                </a:srgbClr>
              </a:clrTo>
            </a:clrChange>
            <a:duotone>
              <a:schemeClr val="accent2">
                <a:shade val="45000"/>
                <a:satMod val="135000"/>
              </a:schemeClr>
              <a:prstClr val="white"/>
            </a:duotone>
          </a:blip>
          <a:srcRect/>
          <a:stretch>
            <a:fillRect/>
          </a:stretch>
        </p:blipFill>
        <p:spPr bwMode="auto">
          <a:xfrm>
            <a:off x="9007399" y="1890382"/>
            <a:ext cx="2928923" cy="1336144"/>
          </a:xfrm>
          <a:prstGeom prst="rect">
            <a:avLst/>
          </a:prstGeom>
          <a:noFill/>
        </p:spPr>
      </p:pic>
      <p:sp>
        <p:nvSpPr>
          <p:cNvPr id="12" name="11 - TextBox"/>
          <p:cNvSpPr txBox="1"/>
          <p:nvPr/>
        </p:nvSpPr>
        <p:spPr>
          <a:xfrm>
            <a:off x="9175495" y="3356992"/>
            <a:ext cx="2880320" cy="2308324"/>
          </a:xfrm>
          <a:prstGeom prst="rect">
            <a:avLst/>
          </a:prstGeom>
          <a:noFill/>
        </p:spPr>
        <p:txBody>
          <a:bodyPr wrap="square" rtlCol="0">
            <a:spAutoFit/>
          </a:bodyPr>
          <a:lstStyle/>
          <a:p>
            <a:pPr algn="ctr"/>
            <a:r>
              <a:rPr lang="el-GR" sz="2400" dirty="0"/>
              <a:t>Αποδοτικότερες μεταφορές εμπορευμάτων</a:t>
            </a:r>
          </a:p>
          <a:p>
            <a:pPr algn="ctr"/>
            <a:endParaRPr lang="el-GR" sz="2400" dirty="0"/>
          </a:p>
          <a:p>
            <a:pPr algn="ctr"/>
            <a:r>
              <a:rPr lang="el-GR" sz="2400" dirty="0"/>
              <a:t>Αύξηση εμπορικής κίνησης</a:t>
            </a:r>
          </a:p>
        </p:txBody>
      </p:sp>
      <p:sp>
        <p:nvSpPr>
          <p:cNvPr id="11" name="TextBox 18">
            <a:extLst>
              <a:ext uri="{FF2B5EF4-FFF2-40B4-BE49-F238E27FC236}">
                <a16:creationId xmlns:a16="http://schemas.microsoft.com/office/drawing/2014/main" id="{71AECFE6-C3B3-4054-8D74-9858BF804C94}"/>
              </a:ext>
            </a:extLst>
          </p:cNvPr>
          <p:cNvSpPr txBox="1">
            <a:spLocks noChangeArrowheads="1"/>
          </p:cNvSpPr>
          <p:nvPr/>
        </p:nvSpPr>
        <p:spPr bwMode="auto">
          <a:xfrm>
            <a:off x="119268" y="6251631"/>
            <a:ext cx="13131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a:r>
              <a:rPr lang="en-US" sz="2800" b="1" dirty="0">
                <a:latin typeface="+mn-lt"/>
              </a:rPr>
              <a:t>TID : 75</a:t>
            </a:r>
            <a:endParaRPr lang="el-GR" sz="2800" b="1" dirty="0">
              <a:latin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367808" y="332656"/>
            <a:ext cx="2702091" cy="1143000"/>
          </a:xfrm>
        </p:spPr>
        <p:txBody>
          <a:bodyPr>
            <a:normAutofit/>
          </a:bodyPr>
          <a:lstStyle/>
          <a:p>
            <a:r>
              <a:rPr lang="el-GR" b="1" dirty="0">
                <a:solidFill>
                  <a:schemeClr val="accent3">
                    <a:lumMod val="50000"/>
                  </a:schemeClr>
                </a:solidFill>
                <a:effectLst>
                  <a:outerShdw blurRad="38100" dist="38100" dir="2700000" algn="tl">
                    <a:srgbClr val="000000">
                      <a:alpha val="43137"/>
                    </a:srgbClr>
                  </a:outerShdw>
                </a:effectLst>
                <a:latin typeface="+mn-lt"/>
              </a:rPr>
              <a:t>Κίνητρα</a:t>
            </a:r>
          </a:p>
        </p:txBody>
      </p:sp>
      <p:sp>
        <p:nvSpPr>
          <p:cNvPr id="3" name="2 - Θέση περιεχομένου"/>
          <p:cNvSpPr>
            <a:spLocks noGrp="1"/>
          </p:cNvSpPr>
          <p:nvPr>
            <p:ph idx="1"/>
          </p:nvPr>
        </p:nvSpPr>
        <p:spPr>
          <a:xfrm>
            <a:off x="2447595" y="1628800"/>
            <a:ext cx="8097188" cy="4525963"/>
          </a:xfrm>
        </p:spPr>
        <p:txBody>
          <a:bodyPr>
            <a:normAutofit fontScale="85000" lnSpcReduction="20000"/>
          </a:bodyPr>
          <a:lstStyle/>
          <a:p>
            <a:pPr indent="0">
              <a:buNone/>
            </a:pPr>
            <a:r>
              <a:rPr lang="el-GR" sz="3000" dirty="0"/>
              <a:t>Δυνατότητα μείωσης κοστολόγησης με την συχνή χρήση ποδηλάτων και το περπάτημα</a:t>
            </a:r>
            <a:endParaRPr lang="en-US" sz="3000" dirty="0"/>
          </a:p>
          <a:p>
            <a:pPr indent="0"/>
            <a:endParaRPr lang="el-GR" sz="3000" dirty="0"/>
          </a:p>
          <a:p>
            <a:pPr indent="0">
              <a:buNone/>
            </a:pPr>
            <a:r>
              <a:rPr lang="el-GR" sz="3000" dirty="0"/>
              <a:t>Δυνατότητα μείωσης κοστολόγησης με την συχνή χρήση των μέσων μαζικής μεταφοράς για μακρινές αποστάσεις</a:t>
            </a:r>
            <a:endParaRPr lang="en-US" sz="3000" dirty="0"/>
          </a:p>
          <a:p>
            <a:pPr indent="0"/>
            <a:endParaRPr lang="el-GR" sz="3000" dirty="0"/>
          </a:p>
          <a:p>
            <a:pPr indent="0">
              <a:buNone/>
            </a:pPr>
            <a:r>
              <a:rPr lang="el-GR" sz="3000" dirty="0"/>
              <a:t>Προσφορές και εκπτώσεις σε τοπικά καταστήματα </a:t>
            </a:r>
            <a:endParaRPr lang="en-US" sz="3000" dirty="0"/>
          </a:p>
          <a:p>
            <a:pPr indent="0"/>
            <a:endParaRPr lang="el-GR" sz="3000" dirty="0"/>
          </a:p>
          <a:p>
            <a:pPr indent="0">
              <a:buNone/>
            </a:pPr>
            <a:r>
              <a:rPr lang="el-GR" sz="3000" dirty="0"/>
              <a:t>Ηθική επιβράβευση</a:t>
            </a:r>
            <a:r>
              <a:rPr lang="en-US" sz="3000" dirty="0"/>
              <a:t> (</a:t>
            </a:r>
            <a:r>
              <a:rPr lang="el-GR" sz="3000" dirty="0"/>
              <a:t>λίστα κορυφαίων χρηστών κτλ.)</a:t>
            </a:r>
            <a:endParaRPr lang="en-US" sz="3000" dirty="0"/>
          </a:p>
          <a:p>
            <a:pPr indent="0"/>
            <a:endParaRPr lang="el-GR" sz="3000" dirty="0"/>
          </a:p>
          <a:p>
            <a:pPr indent="0">
              <a:buNone/>
            </a:pPr>
            <a:r>
              <a:rPr lang="en-US" sz="3000" dirty="0"/>
              <a:t>Donate </a:t>
            </a:r>
            <a:r>
              <a:rPr lang="el-GR" sz="3000" dirty="0"/>
              <a:t>πόντων </a:t>
            </a:r>
            <a:r>
              <a:rPr lang="en-US" sz="3000" dirty="0"/>
              <a:t>Social Sharing</a:t>
            </a:r>
            <a:endParaRPr lang="el-GR" sz="3000" dirty="0"/>
          </a:p>
          <a:p>
            <a:endParaRPr lang="el-GR" sz="2400" dirty="0"/>
          </a:p>
        </p:txBody>
      </p:sp>
      <p:pic>
        <p:nvPicPr>
          <p:cNvPr id="16386" name="Picture 2" descr="ÎÏÎ¿ÏÎ­Î»ÎµÏÎ¼Î± ÎµÎ¹ÎºÏÎ½Î±Ï Î³Î¹Î± motivation icon"/>
          <p:cNvPicPr>
            <a:picLocks noChangeAspect="1" noChangeArrowheads="1"/>
          </p:cNvPicPr>
          <p:nvPr/>
        </p:nvPicPr>
        <p:blipFill>
          <a:blip r:embed="rId2" cstate="print"/>
          <a:srcRect/>
          <a:stretch>
            <a:fillRect/>
          </a:stretch>
        </p:blipFill>
        <p:spPr bwMode="auto">
          <a:xfrm>
            <a:off x="1487489" y="4437112"/>
            <a:ext cx="960105" cy="720080"/>
          </a:xfrm>
          <a:prstGeom prst="rect">
            <a:avLst/>
          </a:prstGeom>
          <a:noFill/>
        </p:spPr>
      </p:pic>
      <p:pic>
        <p:nvPicPr>
          <p:cNvPr id="16388" name="Picture 4" descr="ÎÏÎ¿ÏÎ­Î»ÎµÏÎ¼Î± ÎµÎ¹ÎºÏÎ½Î±Ï Î³Î¹Î± bicycle icon"/>
          <p:cNvPicPr>
            <a:picLocks noChangeAspect="1" noChangeArrowheads="1"/>
          </p:cNvPicPr>
          <p:nvPr/>
        </p:nvPicPr>
        <p:blipFill>
          <a:blip r:embed="rId3" cstate="print">
            <a:duotone>
              <a:schemeClr val="accent4">
                <a:shade val="45000"/>
                <a:satMod val="135000"/>
              </a:schemeClr>
              <a:prstClr val="white"/>
            </a:duotone>
          </a:blip>
          <a:srcRect/>
          <a:stretch>
            <a:fillRect/>
          </a:stretch>
        </p:blipFill>
        <p:spPr bwMode="auto">
          <a:xfrm>
            <a:off x="1871531" y="1628800"/>
            <a:ext cx="768084" cy="576064"/>
          </a:xfrm>
          <a:prstGeom prst="rect">
            <a:avLst/>
          </a:prstGeom>
          <a:noFill/>
        </p:spPr>
      </p:pic>
      <p:pic>
        <p:nvPicPr>
          <p:cNvPr id="16390" name="Picture 6" descr="ÎÏÎ¿ÏÎ­Î»ÎµÏÎ¼Î± ÎµÎ¹ÎºÏÎ½Î±Ï Î³Î¹Î± pedestrian icon"/>
          <p:cNvPicPr>
            <a:picLocks noChangeAspect="1" noChangeArrowheads="1"/>
          </p:cNvPicPr>
          <p:nvPr/>
        </p:nvPicPr>
        <p:blipFill>
          <a:blip r:embed="rId4" cstate="print">
            <a:duotone>
              <a:schemeClr val="accent3">
                <a:shade val="45000"/>
                <a:satMod val="135000"/>
              </a:schemeClr>
              <a:prstClr val="white"/>
            </a:duotone>
          </a:blip>
          <a:srcRect/>
          <a:stretch>
            <a:fillRect/>
          </a:stretch>
        </p:blipFill>
        <p:spPr bwMode="auto">
          <a:xfrm>
            <a:off x="815414" y="1484784"/>
            <a:ext cx="1056117" cy="792088"/>
          </a:xfrm>
          <a:prstGeom prst="rect">
            <a:avLst/>
          </a:prstGeom>
          <a:noFill/>
        </p:spPr>
      </p:pic>
      <p:sp>
        <p:nvSpPr>
          <p:cNvPr id="16394" name="AutoShape 10" descr="ÎÏÎ¿ÏÎ­Î»ÎµÏÎ¼Î± ÎµÎ¹ÎºÏÎ½Î±Ï Î³Î¹Î± discount icon"/>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16396" name="AutoShape 12" descr="ÎÏÎ¿ÏÎ­Î»ÎµÏÎ¼Î± ÎµÎ¹ÎºÏÎ½Î±Ï Î³Î¹Î± discount icon"/>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l-GR"/>
          </a:p>
        </p:txBody>
      </p:sp>
      <p:pic>
        <p:nvPicPr>
          <p:cNvPr id="16398" name="Picture 14" descr="ÎÏÎ¿ÏÎ­Î»ÎµÏÎ¼Î± ÎµÎ¹ÎºÏÎ½Î±Ï Î³Î¹Î± donate icon"/>
          <p:cNvPicPr>
            <a:picLocks noChangeAspect="1" noChangeArrowheads="1"/>
          </p:cNvPicPr>
          <p:nvPr/>
        </p:nvPicPr>
        <p:blipFill>
          <a:blip r:embed="rId5" cstate="print">
            <a:duotone>
              <a:schemeClr val="accent1">
                <a:shade val="45000"/>
                <a:satMod val="135000"/>
              </a:schemeClr>
              <a:prstClr val="white"/>
            </a:duotone>
          </a:blip>
          <a:srcRect/>
          <a:stretch>
            <a:fillRect/>
          </a:stretch>
        </p:blipFill>
        <p:spPr bwMode="auto">
          <a:xfrm>
            <a:off x="1487488" y="5373216"/>
            <a:ext cx="864096" cy="648072"/>
          </a:xfrm>
          <a:prstGeom prst="rect">
            <a:avLst/>
          </a:prstGeom>
          <a:noFill/>
        </p:spPr>
      </p:pic>
      <p:sp>
        <p:nvSpPr>
          <p:cNvPr id="16400" name="AutoShape 16" descr="ÎÏÎ¿ÏÎ­Î»ÎµÏÎ¼Î± ÎµÎ¹ÎºÏÎ½Î±Ï Î³Î¹Î± discount icon"/>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l-GR"/>
          </a:p>
        </p:txBody>
      </p:sp>
      <p:pic>
        <p:nvPicPr>
          <p:cNvPr id="16402" name="Picture 18" descr="ÎÏÎ¿ÏÎ­Î»ÎµÏÎ¼Î± ÎµÎ¹ÎºÏÎ½Î±Ï Î³Î¹Î± discount icon"/>
          <p:cNvPicPr>
            <a:picLocks noChangeAspect="1" noChangeArrowheads="1"/>
          </p:cNvPicPr>
          <p:nvPr/>
        </p:nvPicPr>
        <p:blipFill>
          <a:blip r:embed="rId6" cstate="print">
            <a:duotone>
              <a:schemeClr val="accent2">
                <a:shade val="45000"/>
                <a:satMod val="135000"/>
              </a:schemeClr>
              <a:prstClr val="white"/>
            </a:duotone>
          </a:blip>
          <a:srcRect/>
          <a:stretch>
            <a:fillRect/>
          </a:stretch>
        </p:blipFill>
        <p:spPr bwMode="auto">
          <a:xfrm>
            <a:off x="1487488" y="2636912"/>
            <a:ext cx="768085" cy="576064"/>
          </a:xfrm>
          <a:prstGeom prst="rect">
            <a:avLst/>
          </a:prstGeom>
          <a:noFill/>
        </p:spPr>
      </p:pic>
      <p:pic>
        <p:nvPicPr>
          <p:cNvPr id="16404" name="Picture 20" descr="ÎÏÎ¿ÏÎ­Î»ÎµÏÎ¼Î± ÎµÎ¹ÎºÏÎ½Î±Ï Î³Î¹Î± discount icon"/>
          <p:cNvPicPr>
            <a:picLocks noChangeAspect="1" noChangeArrowheads="1"/>
          </p:cNvPicPr>
          <p:nvPr/>
        </p:nvPicPr>
        <p:blipFill>
          <a:blip r:embed="rId7" cstate="print">
            <a:duotone>
              <a:schemeClr val="accent6">
                <a:shade val="45000"/>
                <a:satMod val="135000"/>
              </a:schemeClr>
              <a:prstClr val="white"/>
            </a:duotone>
          </a:blip>
          <a:srcRect/>
          <a:stretch>
            <a:fillRect/>
          </a:stretch>
        </p:blipFill>
        <p:spPr bwMode="auto">
          <a:xfrm>
            <a:off x="1391477" y="3501008"/>
            <a:ext cx="1152128" cy="792089"/>
          </a:xfrm>
          <a:prstGeom prst="rect">
            <a:avLst/>
          </a:prstGeom>
          <a:noFill/>
        </p:spPr>
      </p:pic>
      <p:sp>
        <p:nvSpPr>
          <p:cNvPr id="13" name="TextBox 18">
            <a:extLst>
              <a:ext uri="{FF2B5EF4-FFF2-40B4-BE49-F238E27FC236}">
                <a16:creationId xmlns:a16="http://schemas.microsoft.com/office/drawing/2014/main" id="{D9F87815-C375-4045-93AD-EBEADAC9244A}"/>
              </a:ext>
            </a:extLst>
          </p:cNvPr>
          <p:cNvSpPr txBox="1">
            <a:spLocks noChangeArrowheads="1"/>
          </p:cNvSpPr>
          <p:nvPr/>
        </p:nvSpPr>
        <p:spPr bwMode="auto">
          <a:xfrm>
            <a:off x="119268" y="6251631"/>
            <a:ext cx="13131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a:r>
              <a:rPr lang="en-US" sz="2800" b="1" dirty="0">
                <a:latin typeface="+mn-lt"/>
              </a:rPr>
              <a:t>TID : 75</a:t>
            </a:r>
            <a:endParaRPr lang="el-GR" sz="2800" b="1" dirty="0">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Εικόνα 7">
            <a:extLst>
              <a:ext uri="{FF2B5EF4-FFF2-40B4-BE49-F238E27FC236}">
                <a16:creationId xmlns:a16="http://schemas.microsoft.com/office/drawing/2014/main" id="{648E0704-D6A0-42E8-9F6F-6E47916A74B4}"/>
              </a:ext>
            </a:extLst>
          </p:cNvPr>
          <p:cNvPicPr>
            <a:picLocks noChangeAspect="1"/>
          </p:cNvPicPr>
          <p:nvPr/>
        </p:nvPicPr>
        <p:blipFill>
          <a:blip r:embed="rId2" cstate="print"/>
          <a:stretch>
            <a:fillRect/>
          </a:stretch>
        </p:blipFill>
        <p:spPr>
          <a:xfrm>
            <a:off x="2709153" y="84306"/>
            <a:ext cx="6773694" cy="6773694"/>
          </a:xfrm>
          <a:prstGeom prst="rect">
            <a:avLst/>
          </a:prstGeom>
        </p:spPr>
      </p:pic>
      <p:sp>
        <p:nvSpPr>
          <p:cNvPr id="5" name="TextBox 18">
            <a:extLst>
              <a:ext uri="{FF2B5EF4-FFF2-40B4-BE49-F238E27FC236}">
                <a16:creationId xmlns:a16="http://schemas.microsoft.com/office/drawing/2014/main" id="{ADFE69D5-2ACD-4B28-9EC4-5692D4F21ABA}"/>
              </a:ext>
            </a:extLst>
          </p:cNvPr>
          <p:cNvSpPr txBox="1">
            <a:spLocks noChangeArrowheads="1"/>
          </p:cNvSpPr>
          <p:nvPr/>
        </p:nvSpPr>
        <p:spPr bwMode="auto">
          <a:xfrm>
            <a:off x="119268" y="6251631"/>
            <a:ext cx="13131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a:r>
              <a:rPr lang="en-US" sz="2800" b="1" dirty="0">
                <a:latin typeface="+mn-lt"/>
              </a:rPr>
              <a:t>TID : 75</a:t>
            </a:r>
            <a:endParaRPr lang="el-GR" sz="2800" b="1" dirty="0">
              <a:latin typeface="+mn-lt"/>
            </a:endParaRPr>
          </a:p>
        </p:txBody>
      </p:sp>
      <p:pic>
        <p:nvPicPr>
          <p:cNvPr id="3" name="Εικόνα 2" descr="Εικόνα που περιέχει στιγμιότυπο οθόνης&#10;&#10;Η περιγραφή δημιουργήθηκε με πολύ υψηλή αξιοπιστία">
            <a:extLst>
              <a:ext uri="{FF2B5EF4-FFF2-40B4-BE49-F238E27FC236}">
                <a16:creationId xmlns:a16="http://schemas.microsoft.com/office/drawing/2014/main" id="{856FDD25-F966-4B39-937A-8B28D9ACD5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3382" y="988140"/>
            <a:ext cx="2749806" cy="4955459"/>
          </a:xfrm>
          <a:prstGeom prst="rect">
            <a:avLst/>
          </a:prstGeom>
        </p:spPr>
      </p:pic>
    </p:spTree>
    <p:extLst>
      <p:ext uri="{BB962C8B-B14F-4D97-AF65-F5344CB8AC3E}">
        <p14:creationId xmlns:p14="http://schemas.microsoft.com/office/powerpoint/2010/main" val="1309997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8">
            <a:extLst>
              <a:ext uri="{FF2B5EF4-FFF2-40B4-BE49-F238E27FC236}">
                <a16:creationId xmlns:a16="http://schemas.microsoft.com/office/drawing/2014/main" id="{ADFE69D5-2ACD-4B28-9EC4-5692D4F21ABA}"/>
              </a:ext>
            </a:extLst>
          </p:cNvPr>
          <p:cNvSpPr txBox="1">
            <a:spLocks noChangeArrowheads="1"/>
          </p:cNvSpPr>
          <p:nvPr/>
        </p:nvSpPr>
        <p:spPr bwMode="auto">
          <a:xfrm>
            <a:off x="119268" y="6251631"/>
            <a:ext cx="13131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a:r>
              <a:rPr lang="en-US" sz="2800" b="1" dirty="0">
                <a:latin typeface="+mn-lt"/>
              </a:rPr>
              <a:t>TID : 75</a:t>
            </a:r>
            <a:endParaRPr lang="el-GR" sz="2800" b="1" dirty="0">
              <a:latin typeface="+mn-lt"/>
            </a:endParaRPr>
          </a:p>
        </p:txBody>
      </p:sp>
      <p:pic>
        <p:nvPicPr>
          <p:cNvPr id="6" name="Εικόνα 5" descr="Εικόνα που περιέχει στιγμιότυπο οθόνης&#10;&#10;Η περιγραφή δημιουργήθηκε με πολύ υψηλή αξιοπιστία">
            <a:extLst>
              <a:ext uri="{FF2B5EF4-FFF2-40B4-BE49-F238E27FC236}">
                <a16:creationId xmlns:a16="http://schemas.microsoft.com/office/drawing/2014/main" id="{96D9E283-A11E-44B3-B9B6-8DC6BEE90F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958"/>
          <a:stretch/>
        </p:blipFill>
        <p:spPr>
          <a:xfrm>
            <a:off x="590757" y="83149"/>
            <a:ext cx="10482263" cy="7212596"/>
          </a:xfrm>
          <a:prstGeom prst="rect">
            <a:avLst/>
          </a:prstGeom>
        </p:spPr>
      </p:pic>
      <p:pic>
        <p:nvPicPr>
          <p:cNvPr id="4" name="Εικόνα 3" descr="Εικόνα που περιέχει στιγμιότυπο οθόνης&#10;&#10;Η περιγραφή δημιουργήθηκε με πολύ υψηλή αξιοπιστία">
            <a:extLst>
              <a:ext uri="{FF2B5EF4-FFF2-40B4-BE49-F238E27FC236}">
                <a16:creationId xmlns:a16="http://schemas.microsoft.com/office/drawing/2014/main" id="{9C58F312-BF8A-4AAD-AAD9-B410C49489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149" y="419197"/>
            <a:ext cx="9799811" cy="4488083"/>
          </a:xfrm>
          <a:prstGeom prst="rect">
            <a:avLst/>
          </a:prstGeom>
        </p:spPr>
      </p:pic>
    </p:spTree>
    <p:extLst>
      <p:ext uri="{BB962C8B-B14F-4D97-AF65-F5344CB8AC3E}">
        <p14:creationId xmlns:p14="http://schemas.microsoft.com/office/powerpoint/2010/main" val="271840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8">
            <a:extLst>
              <a:ext uri="{FF2B5EF4-FFF2-40B4-BE49-F238E27FC236}">
                <a16:creationId xmlns:a16="http://schemas.microsoft.com/office/drawing/2014/main" id="{ADFE69D5-2ACD-4B28-9EC4-5692D4F21ABA}"/>
              </a:ext>
            </a:extLst>
          </p:cNvPr>
          <p:cNvSpPr txBox="1">
            <a:spLocks noChangeArrowheads="1"/>
          </p:cNvSpPr>
          <p:nvPr/>
        </p:nvSpPr>
        <p:spPr bwMode="auto">
          <a:xfrm>
            <a:off x="119268" y="6251631"/>
            <a:ext cx="13131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a:r>
              <a:rPr lang="en-US" sz="2800" b="1" dirty="0">
                <a:latin typeface="+mn-lt"/>
              </a:rPr>
              <a:t>TID : 75</a:t>
            </a:r>
            <a:endParaRPr lang="el-GR" sz="2800" b="1" dirty="0">
              <a:latin typeface="+mn-lt"/>
            </a:endParaRPr>
          </a:p>
        </p:txBody>
      </p:sp>
      <p:pic>
        <p:nvPicPr>
          <p:cNvPr id="7" name="Εικόνα 6" descr="Εικόνα που περιέχει στιγμιότυπο οθόνης&#10;&#10;Η περιγραφή δημιουργήθηκε με πολύ υψηλή αξιοπιστία">
            <a:extLst>
              <a:ext uri="{FF2B5EF4-FFF2-40B4-BE49-F238E27FC236}">
                <a16:creationId xmlns:a16="http://schemas.microsoft.com/office/drawing/2014/main" id="{56BE48E3-424E-4A60-9091-5CBBF9117D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958"/>
          <a:stretch/>
        </p:blipFill>
        <p:spPr>
          <a:xfrm>
            <a:off x="590757" y="83149"/>
            <a:ext cx="10482263" cy="7212596"/>
          </a:xfrm>
          <a:prstGeom prst="rect">
            <a:avLst/>
          </a:prstGeom>
        </p:spPr>
      </p:pic>
      <p:pic>
        <p:nvPicPr>
          <p:cNvPr id="3" name="Εικόνα 2">
            <a:extLst>
              <a:ext uri="{FF2B5EF4-FFF2-40B4-BE49-F238E27FC236}">
                <a16:creationId xmlns:a16="http://schemas.microsoft.com/office/drawing/2014/main" id="{82911582-6953-433E-8E1C-749FEB2008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426" y="303185"/>
            <a:ext cx="9776000" cy="4677378"/>
          </a:xfrm>
          <a:prstGeom prst="rect">
            <a:avLst/>
          </a:prstGeom>
        </p:spPr>
      </p:pic>
    </p:spTree>
    <p:extLst>
      <p:ext uri="{BB962C8B-B14F-4D97-AF65-F5344CB8AC3E}">
        <p14:creationId xmlns:p14="http://schemas.microsoft.com/office/powerpoint/2010/main" val="3961462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1966</TotalTime>
  <Words>553</Words>
  <Application>Microsoft Office PowerPoint</Application>
  <PresentationFormat>Ευρεία οθόνη</PresentationFormat>
  <Paragraphs>78</Paragraphs>
  <Slides>15</Slides>
  <Notes>6</Notes>
  <HiddenSlides>0</HiddenSlides>
  <MMClips>0</MMClips>
  <ScaleCrop>false</ScaleCrop>
  <HeadingPairs>
    <vt:vector size="6" baseType="variant">
      <vt:variant>
        <vt:lpstr>Γραμματοσειρές που χρησιμοποιούνται</vt:lpstr>
      </vt:variant>
      <vt:variant>
        <vt:i4>4</vt:i4>
      </vt:variant>
      <vt:variant>
        <vt:lpstr>Θέμα</vt:lpstr>
      </vt:variant>
      <vt:variant>
        <vt:i4>1</vt:i4>
      </vt:variant>
      <vt:variant>
        <vt:lpstr>Τίτλοι διαφανειών</vt:lpstr>
      </vt:variant>
      <vt:variant>
        <vt:i4>15</vt:i4>
      </vt:variant>
    </vt:vector>
  </HeadingPairs>
  <TitlesOfParts>
    <vt:vector size="20" baseType="lpstr">
      <vt:lpstr>MS PGothic</vt:lpstr>
      <vt:lpstr>Arial</vt:lpstr>
      <vt:lpstr>Calibri</vt:lpstr>
      <vt:lpstr>Calibri Light</vt:lpstr>
      <vt:lpstr>Office Theme</vt:lpstr>
      <vt:lpstr>Παρουσίαση του PowerPoint</vt:lpstr>
      <vt:lpstr>Παρουσίαση του PowerPoint</vt:lpstr>
      <vt:lpstr>Παρουσίαση του PowerPoint</vt:lpstr>
      <vt:lpstr>Παρουσίαση του PowerPoint</vt:lpstr>
      <vt:lpstr>Οφέλη</vt:lpstr>
      <vt:lpstr>Κίνητρα</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Η ομάδα</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IS_office</dc:creator>
  <cp:lastModifiedBy>user</cp:lastModifiedBy>
  <cp:revision>298</cp:revision>
  <dcterms:created xsi:type="dcterms:W3CDTF">2017-12-13T13:14:01Z</dcterms:created>
  <dcterms:modified xsi:type="dcterms:W3CDTF">2018-07-01T09:09:52Z</dcterms:modified>
</cp:coreProperties>
</file>